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3" r:id="rId3"/>
    <p:sldId id="264" r:id="rId4"/>
    <p:sldId id="265" r:id="rId5"/>
    <p:sldId id="279" r:id="rId6"/>
    <p:sldId id="266" r:id="rId7"/>
    <p:sldId id="267" r:id="rId8"/>
    <p:sldId id="280" r:id="rId9"/>
    <p:sldId id="268" r:id="rId10"/>
    <p:sldId id="272" r:id="rId11"/>
    <p:sldId id="269" r:id="rId12"/>
    <p:sldId id="281" r:id="rId13"/>
    <p:sldId id="283" r:id="rId14"/>
    <p:sldId id="270" r:id="rId15"/>
    <p:sldId id="271" r:id="rId16"/>
    <p:sldId id="282" r:id="rId17"/>
    <p:sldId id="273" r:id="rId18"/>
    <p:sldId id="274" r:id="rId19"/>
    <p:sldId id="275" r:id="rId20"/>
    <p:sldId id="278" r:id="rId21"/>
    <p:sldId id="277" r:id="rId2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2BA32-D395-4EB9-AFDD-1031723D8853}" type="datetimeFigureOut">
              <a:rPr lang="hr-HR" smtClean="0"/>
              <a:t>21.02.2018.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123AD-060C-4052-90E6-1795869A55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5207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123AD-060C-4052-90E6-1795869A55C4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9523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8494-7E14-46F7-B272-25751AF0A308}" type="datetimeFigureOut">
              <a:rPr lang="hr-HR" smtClean="0"/>
              <a:t>21.02.2018.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D4FD-3B1D-486E-ACD8-3C8BCBD1C6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0747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8494-7E14-46F7-B272-25751AF0A308}" type="datetimeFigureOut">
              <a:rPr lang="hr-HR" smtClean="0"/>
              <a:t>21.02.2018.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D4FD-3B1D-486E-ACD8-3C8BCBD1C6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891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8494-7E14-46F7-B272-25751AF0A308}" type="datetimeFigureOut">
              <a:rPr lang="hr-HR" smtClean="0"/>
              <a:t>21.02.2018.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D4FD-3B1D-486E-ACD8-3C8BCBD1C6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2354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8494-7E14-46F7-B272-25751AF0A308}" type="datetimeFigureOut">
              <a:rPr lang="hr-HR" smtClean="0"/>
              <a:t>21.02.2018.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D4FD-3B1D-486E-ACD8-3C8BCBD1C6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837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8494-7E14-46F7-B272-25751AF0A308}" type="datetimeFigureOut">
              <a:rPr lang="hr-HR" smtClean="0"/>
              <a:t>21.02.2018.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D4FD-3B1D-486E-ACD8-3C8BCBD1C6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860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8494-7E14-46F7-B272-25751AF0A308}" type="datetimeFigureOut">
              <a:rPr lang="hr-HR" smtClean="0"/>
              <a:t>21.02.2018.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D4FD-3B1D-486E-ACD8-3C8BCBD1C6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933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8494-7E14-46F7-B272-25751AF0A308}" type="datetimeFigureOut">
              <a:rPr lang="hr-HR" smtClean="0"/>
              <a:t>21.02.2018.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D4FD-3B1D-486E-ACD8-3C8BCBD1C6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3799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8494-7E14-46F7-B272-25751AF0A308}" type="datetimeFigureOut">
              <a:rPr lang="hr-HR" smtClean="0"/>
              <a:t>21.02.2018.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D4FD-3B1D-486E-ACD8-3C8BCBD1C6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681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8494-7E14-46F7-B272-25751AF0A308}" type="datetimeFigureOut">
              <a:rPr lang="hr-HR" smtClean="0"/>
              <a:t>21.02.2018.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D4FD-3B1D-486E-ACD8-3C8BCBD1C6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2743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8494-7E14-46F7-B272-25751AF0A308}" type="datetimeFigureOut">
              <a:rPr lang="hr-HR" smtClean="0"/>
              <a:t>21.02.2018.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D4FD-3B1D-486E-ACD8-3C8BCBD1C6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9212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8494-7E14-46F7-B272-25751AF0A308}" type="datetimeFigureOut">
              <a:rPr lang="hr-HR" smtClean="0"/>
              <a:t>21.02.2018.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D4FD-3B1D-486E-ACD8-3C8BCBD1C6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296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B8494-7E14-46F7-B272-25751AF0A308}" type="datetimeFigureOut">
              <a:rPr lang="hr-HR" smtClean="0"/>
              <a:t>21.02.2018.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9D4FD-3B1D-486E-ACD8-3C8BCBD1C6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252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ivinet@odraz.hr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dw.eu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odraz.hr/hr/novosti/odraz-ove-vijesti/sudjelujte-u-europskom-tjednu-odrzivog-razvoja-201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dw.eu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716003"/>
          </a:xfrm>
        </p:spPr>
        <p:txBody>
          <a:bodyPr>
            <a:normAutofit fontScale="90000"/>
          </a:bodyPr>
          <a:lstStyle/>
          <a:p>
            <a:pPr>
              <a:spcBef>
                <a:spcPts val="1800"/>
              </a:spcBef>
              <a:spcAft>
                <a:spcPts val="1200"/>
              </a:spcAft>
              <a:tabLst>
                <a:tab pos="7589838" algn="l"/>
              </a:tabLst>
            </a:pPr>
            <a:r>
              <a:rPr lang="hr-H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Mreža CIVINET Slovenija-Hrvatska-JIE</a:t>
            </a:r>
            <a:br>
              <a:rPr lang="hr-H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r>
              <a:rPr lang="hr-H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AKTIVNOSTI </a:t>
            </a:r>
            <a:r>
              <a:rPr lang="hr-H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</a:t>
            </a:r>
            <a:endParaRPr lang="hr-HR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516" y="4628728"/>
            <a:ext cx="8712968" cy="1320552"/>
          </a:xfrm>
        </p:spPr>
        <p:txBody>
          <a:bodyPr>
            <a:noAutofit/>
          </a:bodyPr>
          <a:lstStyle/>
          <a:p>
            <a:endParaRPr lang="hr-H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Kruševac, 23. veljače / februara 2018.</a:t>
            </a:r>
          </a:p>
          <a:p>
            <a:endParaRPr lang="hr-HR" sz="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Lidija Pavić-Rogošić, ODRAZ-Održivi razvoj zajednice, Tajništvo CIVINET-a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47" b="29439"/>
          <a:stretch/>
        </p:blipFill>
        <p:spPr>
          <a:xfrm>
            <a:off x="0" y="6597352"/>
            <a:ext cx="9144000" cy="2880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49"/>
            <a:ext cx="9144000" cy="143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31565"/>
            <a:ext cx="8507288" cy="854968"/>
          </a:xfrm>
        </p:spPr>
        <p:txBody>
          <a:bodyPr>
            <a:noAutofit/>
          </a:bodyPr>
          <a:lstStyle/>
          <a:p>
            <a:pPr algn="l"/>
            <a:r>
              <a:rPr lang="hr-H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sastanak </a:t>
            </a:r>
            <a:br>
              <a:rPr lang="hr-H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Upravnog odbora</a:t>
            </a:r>
            <a:endParaRPr lang="hr-HR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4807"/>
            <a:ext cx="9144000" cy="195319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3356992"/>
            <a:ext cx="8892480" cy="1440160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lipanj 2018.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dan prije održavanja 3. CIVINET Foruma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3059832" cy="7060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Sastanci mreže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184" y="279921"/>
            <a:ext cx="4037744" cy="260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6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4807"/>
            <a:ext cx="9144000" cy="195319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0344" y="3429000"/>
            <a:ext cx="8723312" cy="2160240"/>
          </a:xfrm>
        </p:spPr>
        <p:txBody>
          <a:bodyPr>
            <a:normAutofit/>
          </a:bodyPr>
          <a:lstStyle/>
          <a:p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Organizator: Mreža CIVINET </a:t>
            </a:r>
            <a:r>
              <a:rPr lang="hr-HR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Slo</a:t>
            </a: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-Hr-JIE u suradnji s Udrugom gradova u RH </a:t>
            </a:r>
          </a:p>
          <a:p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Tema: gradovi i promet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4355976" cy="7060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Organiziranje događanja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17112"/>
            <a:ext cx="3797292" cy="265296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8734" y="1637928"/>
            <a:ext cx="8507288" cy="854968"/>
          </a:xfrm>
        </p:spPr>
        <p:txBody>
          <a:bodyPr>
            <a:normAutofit/>
          </a:bodyPr>
          <a:lstStyle/>
          <a:p>
            <a:pPr algn="l"/>
            <a:r>
              <a:rPr lang="hr-H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Okrugli stol, Zagreb</a:t>
            </a:r>
            <a:endParaRPr lang="hr-HR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01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2" y="4904807"/>
            <a:ext cx="9144000" cy="195319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3789040"/>
            <a:ext cx="8723312" cy="2160240"/>
          </a:xfrm>
        </p:spPr>
        <p:txBody>
          <a:bodyPr>
            <a:normAutofit/>
          </a:bodyPr>
          <a:lstStyle/>
          <a:p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Organizator: Saobraćajni fakultet u </a:t>
            </a: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Beogradu</a:t>
            </a:r>
          </a:p>
          <a:p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Podizanje 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nivoa svesti o potrebi </a:t>
            </a:r>
            <a:r>
              <a:rPr lang="hr-HR" sz="2600" dirty="0" err="1">
                <a:latin typeface="Arial" panose="020B0604020202020204" pitchFamily="34" charset="0"/>
                <a:cs typeface="Arial" panose="020B0604020202020204" pitchFamily="34" charset="0"/>
              </a:rPr>
              <a:t>promene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 načina ponašanja u </a:t>
            </a: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saobraćaju – za studente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zaposlen</a:t>
            </a: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aobra</a:t>
            </a: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ć</a:t>
            </a:r>
            <a:r>
              <a:rPr lang="en-GB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ajnom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fakultetu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Beogradu</a:t>
            </a:r>
            <a:endParaRPr lang="hr-H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4355976" cy="7060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Organiziranje događanja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02" y="1132200"/>
            <a:ext cx="3403508" cy="237784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04048" y="1522997"/>
            <a:ext cx="4762094" cy="854968"/>
          </a:xfrm>
        </p:spPr>
        <p:txBody>
          <a:bodyPr>
            <a:normAutofit/>
          </a:bodyPr>
          <a:lstStyle/>
          <a:p>
            <a:pPr algn="l"/>
            <a:r>
              <a:rPr lang="hr-H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Beograd</a:t>
            </a:r>
            <a:endParaRPr lang="hr-HR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97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2" y="4904807"/>
            <a:ext cx="9144000" cy="195319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4355976" cy="7060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Organiziranje događanja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02" y="1132200"/>
            <a:ext cx="3403508" cy="2377846"/>
          </a:xfrm>
          <a:prstGeom prst="rect">
            <a:avLst/>
          </a:prstGeom>
        </p:spPr>
      </p:pic>
      <p:sp>
        <p:nvSpPr>
          <p:cNvPr id="7" name="Folded Corner 6"/>
          <p:cNvSpPr/>
          <p:nvPr/>
        </p:nvSpPr>
        <p:spPr>
          <a:xfrm rot="474380">
            <a:off x="4437216" y="1097472"/>
            <a:ext cx="4181587" cy="3564136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Najavite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endParaRPr lang="hr-HR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informirajte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nas </a:t>
            </a:r>
            <a:r>
              <a:rPr lang="hr-H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vašim aktivnostima! </a:t>
            </a:r>
          </a:p>
          <a:p>
            <a:pPr algn="ctr"/>
            <a:endParaRPr lang="hr-HR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E-mail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civinet@odraz.hr </a:t>
            </a:r>
          </a:p>
        </p:txBody>
      </p:sp>
    </p:spTree>
    <p:extLst>
      <p:ext uri="{BB962C8B-B14F-4D97-AF65-F5344CB8AC3E}">
        <p14:creationId xmlns:p14="http://schemas.microsoft.com/office/powerpoint/2010/main" val="358942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578184"/>
            <a:ext cx="8507288" cy="854968"/>
          </a:xfrm>
        </p:spPr>
        <p:txBody>
          <a:bodyPr>
            <a:noAutofit/>
          </a:bodyPr>
          <a:lstStyle/>
          <a:p>
            <a:pPr algn="l"/>
            <a:r>
              <a:rPr lang="hr-H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 CIVITAS </a:t>
            </a:r>
            <a:br>
              <a:rPr lang="hr-H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Forum</a:t>
            </a:r>
            <a:endParaRPr lang="hr-HR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4807"/>
            <a:ext cx="9144000" cy="195319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7693" y="3933056"/>
            <a:ext cx="9001000" cy="2160240"/>
          </a:xfrm>
        </p:spPr>
        <p:txBody>
          <a:bodyPr>
            <a:normAutofit/>
          </a:bodyPr>
          <a:lstStyle/>
          <a:p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Zabilježite datum: </a:t>
            </a:r>
            <a:r>
              <a:rPr lang="hr-H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19. – 21. rujna / septembra</a:t>
            </a:r>
          </a:p>
          <a:p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Domaćin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r-H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švedski grad </a:t>
            </a:r>
            <a:r>
              <a:rPr lang="hr-HR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Umeå</a:t>
            </a:r>
            <a:endParaRPr lang="hr-HR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redstavljanje </a:t>
            </a:r>
            <a:r>
              <a:rPr lang="hr-H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Mreže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; umrež</a:t>
            </a:r>
            <a:r>
              <a:rPr lang="hr-H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vanje 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članova</a:t>
            </a:r>
            <a:endParaRPr lang="hr-HR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3851920" cy="7060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Predstavljanje mreže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344">
            <a:off x="3519248" y="751279"/>
            <a:ext cx="5700068" cy="282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8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643" y="1511015"/>
            <a:ext cx="8507288" cy="854968"/>
          </a:xfrm>
        </p:spPr>
        <p:txBody>
          <a:bodyPr>
            <a:normAutofit fontScale="90000"/>
          </a:bodyPr>
          <a:lstStyle/>
          <a:p>
            <a:pPr algn="l"/>
            <a:r>
              <a:rPr lang="hr-H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Studijsko </a:t>
            </a:r>
            <a:br>
              <a:rPr lang="hr-H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putovanje i radionica </a:t>
            </a:r>
            <a:br>
              <a:rPr lang="hr-H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prijedlog</a:t>
            </a:r>
            <a:endParaRPr lang="hr-HR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4807"/>
            <a:ext cx="9144000" cy="195319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3643" y="3573016"/>
            <a:ext cx="9001000" cy="2160240"/>
          </a:xfrm>
        </p:spPr>
        <p:txBody>
          <a:bodyPr>
            <a:noAutofit/>
          </a:bodyPr>
          <a:lstStyle/>
          <a:p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Zagreb, listopad / oktobar 2018.</a:t>
            </a:r>
          </a:p>
          <a:p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Organizator: Grad Zagreb, Gradski ured za strategijsko planiranje i razvoj Grada</a:t>
            </a:r>
          </a:p>
          <a:p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Radionica 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„Pametna urbana mobilnost u konceptu održivog razvoja</a:t>
            </a: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hr-H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4355976" cy="7060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Organiziranje događanja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0"/>
          <a:stretch/>
        </p:blipFill>
        <p:spPr>
          <a:xfrm>
            <a:off x="4632656" y="0"/>
            <a:ext cx="4511344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2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756" y="1872080"/>
            <a:ext cx="8507288" cy="854968"/>
          </a:xfrm>
        </p:spPr>
        <p:txBody>
          <a:bodyPr>
            <a:normAutofit fontScale="90000"/>
          </a:bodyPr>
          <a:lstStyle/>
          <a:p>
            <a:pPr algn="l"/>
            <a:r>
              <a:rPr lang="hr-H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Studijsko </a:t>
            </a:r>
            <a:br>
              <a:rPr lang="hr-H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putovanje - prijedlog</a:t>
            </a:r>
            <a:endParaRPr lang="hr-HR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4807"/>
            <a:ext cx="9144000" cy="195319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3356" y="2883849"/>
            <a:ext cx="9001000" cy="2160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Planirani obilazak:</a:t>
            </a:r>
          </a:p>
          <a:p>
            <a:pPr marL="514350" indent="-514350">
              <a:buAutoNum type="arabicParenBoth"/>
            </a:pPr>
            <a:r>
              <a:rPr lang="hr-HR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Shared</a:t>
            </a: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600" dirty="0" err="1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 u Gajevoj </a:t>
            </a: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ulici, </a:t>
            </a:r>
          </a:p>
          <a:p>
            <a:pPr marL="514350" indent="-514350">
              <a:buAutoNum type="arabicParenBoth"/>
            </a:pP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Bakačeva/Cesarčeva 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pješačka </a:t>
            </a: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zona, </a:t>
            </a:r>
          </a:p>
          <a:p>
            <a:pPr marL="514350" indent="-514350">
              <a:buAutoNum type="arabicParenBoth"/>
            </a:pP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Garaža </a:t>
            </a:r>
            <a:r>
              <a:rPr lang="hr-HR" sz="2600" dirty="0" err="1">
                <a:latin typeface="Arial" panose="020B0604020202020204" pitchFamily="34" charset="0"/>
                <a:cs typeface="Arial" panose="020B0604020202020204" pitchFamily="34" charset="0"/>
              </a:rPr>
              <a:t>Langov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 trg, punionica električnih </a:t>
            </a: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automobila, </a:t>
            </a:r>
          </a:p>
          <a:p>
            <a:pPr marL="514350" indent="-514350">
              <a:buAutoNum type="arabicParenBoth"/>
            </a:pP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Punionica 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električnih automobila Trg Stjepana Radića</a:t>
            </a:r>
          </a:p>
          <a:p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4355976" cy="7060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Organiziranje događanja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342" y="0"/>
            <a:ext cx="4616658" cy="273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3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46" y="1404081"/>
            <a:ext cx="8507288" cy="854968"/>
          </a:xfrm>
        </p:spPr>
        <p:txBody>
          <a:bodyPr>
            <a:noAutofit/>
          </a:bodyPr>
          <a:lstStyle/>
          <a:p>
            <a:pPr algn="l"/>
            <a:r>
              <a:rPr lang="hr-H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Redovno </a:t>
            </a:r>
            <a:br>
              <a:rPr lang="hr-H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informiranje</a:t>
            </a:r>
            <a:br>
              <a:rPr lang="hr-H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članova</a:t>
            </a:r>
            <a:endParaRPr lang="hr-HR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4807"/>
            <a:ext cx="9144000" cy="195319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6746" y="3140968"/>
            <a:ext cx="4680520" cy="2160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E-glasilo </a:t>
            </a:r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CIVINET Info</a:t>
            </a:r>
          </a:p>
          <a:p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min 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brojeva </a:t>
            </a: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cca 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700 primatelja</a:t>
            </a:r>
          </a:p>
          <a:p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100-tinjak 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novinara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483768" cy="7060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Informiranje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48" y="-5555"/>
            <a:ext cx="38751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2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46" y="908720"/>
            <a:ext cx="8507288" cy="854968"/>
          </a:xfrm>
        </p:spPr>
        <p:txBody>
          <a:bodyPr>
            <a:normAutofit/>
          </a:bodyPr>
          <a:lstStyle/>
          <a:p>
            <a:pPr algn="l"/>
            <a:r>
              <a:rPr lang="hr-H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Redovno informiranje članova</a:t>
            </a:r>
            <a:endParaRPr lang="hr-HR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" y="4932191"/>
            <a:ext cx="9144000" cy="195319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2132856"/>
            <a:ext cx="7344816" cy="28803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Web stranice </a:t>
            </a:r>
          </a:p>
          <a:p>
            <a:pPr marL="0" indent="0">
              <a:buNone/>
            </a:pPr>
            <a:r>
              <a:rPr lang="hr-HR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 civinet-slohr.eu</a:t>
            </a:r>
          </a:p>
          <a:p>
            <a:pPr marL="0" indent="0">
              <a:buNone/>
            </a:pPr>
            <a:r>
              <a:rPr lang="hr-HR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buNone/>
            </a:pPr>
            <a:r>
              <a:rPr lang="hr-HR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hr-HR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://civitas.eu/civinet/civinet-slovenia-croatia</a:t>
            </a:r>
            <a:endParaRPr lang="hr-HR" sz="36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Facebook stranica</a:t>
            </a:r>
          </a:p>
          <a:p>
            <a:pPr marL="0" indent="0">
              <a:buNone/>
            </a:pPr>
            <a:r>
              <a:rPr lang="hr-HR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Održiva mobilnost u gradovima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483768" cy="7060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Informiranje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975" y="1450819"/>
            <a:ext cx="8507288" cy="854968"/>
          </a:xfrm>
        </p:spPr>
        <p:txBody>
          <a:bodyPr>
            <a:normAutofit/>
          </a:bodyPr>
          <a:lstStyle/>
          <a:p>
            <a:pPr algn="l"/>
            <a:r>
              <a:rPr lang="hr-H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Skupština mreže 2019.</a:t>
            </a:r>
            <a:endParaRPr lang="hr-HR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" y="4932191"/>
            <a:ext cx="9144000" cy="195319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5975" y="2963634"/>
            <a:ext cx="7776865" cy="2016224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Mjesto ? – očekujemo prijave gradova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Sastanak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Upravnog i Političkog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odbora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Skupština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Okrugli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stol, tema?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915816" cy="7060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Sastanci mreže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64151"/>
            <a:ext cx="2172562" cy="217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956" y="1720423"/>
            <a:ext cx="8507288" cy="854968"/>
          </a:xfrm>
        </p:spPr>
        <p:txBody>
          <a:bodyPr>
            <a:noAutofit/>
          </a:bodyPr>
          <a:lstStyle/>
          <a:p>
            <a:pPr algn="l"/>
            <a:r>
              <a:rPr lang="hr-H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GODIŠNJA </a:t>
            </a:r>
            <a:br>
              <a:rPr lang="hr-H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SKUPŠTINA</a:t>
            </a:r>
            <a:endParaRPr lang="hr-HR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4807"/>
            <a:ext cx="9144000" cy="195319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3800" y="3212976"/>
            <a:ext cx="8229600" cy="2952328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Sastanak Upravnog odbora, Političkog odbora i 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skupština</a:t>
            </a: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Usvajanje 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Političke izjave za 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2018.</a:t>
            </a:r>
          </a:p>
          <a:p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Izmjena 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Statuta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2987824" cy="7060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Sastanci mreže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600" y="0"/>
            <a:ext cx="4615400" cy="258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9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4807"/>
            <a:ext cx="9144000" cy="19531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110">
            <a:off x="6180141" y="230203"/>
            <a:ext cx="2851092" cy="28510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08520" y="3098984"/>
            <a:ext cx="85689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Kod 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planiranja aktivnosti na temu održive urbane mobilnosti ne zaboravite staviti logo </a:t>
            </a: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CIVINET-a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Prijavite 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događanja na </a:t>
            </a:r>
            <a:r>
              <a:rPr lang="hr-HR" sz="2600" u="sng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civinet@odraz.hr</a:t>
            </a:r>
            <a:endParaRPr lang="hr-H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Obavijestit 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ćemo članove putem web stranice, </a:t>
            </a: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Fb</a:t>
            </a: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i biltena</a:t>
            </a:r>
          </a:p>
          <a:p>
            <a:endParaRPr lang="hr-HR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3923928" cy="8367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Planirate aktivnosti?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3779912" y="584804"/>
            <a:ext cx="3059454" cy="2141890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zaboravite!</a:t>
            </a:r>
            <a:endParaRPr lang="hr-HR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41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555776" cy="7060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 članovi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t="33201" r="3261"/>
          <a:stretch/>
        </p:blipFill>
        <p:spPr>
          <a:xfrm>
            <a:off x="2583984" y="116632"/>
            <a:ext cx="648261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3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507288" cy="854968"/>
          </a:xfrm>
        </p:spPr>
        <p:txBody>
          <a:bodyPr>
            <a:normAutofit/>
          </a:bodyPr>
          <a:lstStyle/>
          <a:p>
            <a:pPr algn="l"/>
            <a:r>
              <a:rPr lang="hr-H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Okrugli stol – Kruševac 23.2.2018. </a:t>
            </a:r>
            <a:endParaRPr lang="hr-HR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4807"/>
            <a:ext cx="9144000" cy="195319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789040"/>
            <a:ext cx="8723312" cy="2160240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krugli stol 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"Planiranje održive urbane mobilnosti"</a:t>
            </a:r>
          </a:p>
          <a:p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Predstavljanje sustava javnih bicikala - </a:t>
            </a:r>
            <a:r>
              <a:rPr lang="hr-HR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Bicikelj</a:t>
            </a:r>
            <a:r>
              <a:rPr lang="hr-HR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Ljubljana i </a:t>
            </a:r>
            <a:r>
              <a:rPr lang="hr-HR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Nextbike</a:t>
            </a:r>
            <a:r>
              <a:rPr lang="hr-HR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Croatia</a:t>
            </a:r>
            <a:endParaRPr lang="hr-HR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4355976" cy="7060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Organiziranje događanja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Slikovni rezultat za grad kruševac, gr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770984" cy="1685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87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4807"/>
            <a:ext cx="9144000" cy="1953193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398" y="116632"/>
            <a:ext cx="4662602" cy="2331301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4355976" cy="7060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Organiziranje događanja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3162964"/>
            <a:ext cx="864096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Besplatni trening o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izradi i provedbi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SUMP-ova za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najmanje 20 predstavnika gradova iz Slovenije i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Hrvatske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pune kvote od najviše 30 sudionika,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mogućnost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prijave imaju i ostali relevantni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dionici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1276" y="1592965"/>
            <a:ext cx="4229878" cy="854968"/>
          </a:xfrm>
        </p:spPr>
        <p:txBody>
          <a:bodyPr>
            <a:normAutofit fontScale="90000"/>
          </a:bodyPr>
          <a:lstStyle/>
          <a:p>
            <a:pPr algn="l"/>
            <a:r>
              <a:rPr lang="hr-HR" sz="3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Trening o SUMP-ovima</a:t>
            </a:r>
            <a:br>
              <a:rPr lang="hr-HR" sz="3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Rovinj, 20.-23.3.2018.</a:t>
            </a:r>
            <a:r>
              <a:rPr lang="hr-H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9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4807"/>
            <a:ext cx="9144000" cy="1953193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398" y="116632"/>
            <a:ext cx="4662602" cy="2331301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4355976" cy="7060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Organiziranje događanja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2996952"/>
            <a:ext cx="864096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proxima_nova_rgregular"/>
              </a:rPr>
              <a:t>Organizatori: </a:t>
            </a:r>
            <a:r>
              <a:rPr lang="hr-HR" sz="2400" dirty="0">
                <a:latin typeface="proxima_nova_rgregular"/>
              </a:rPr>
              <a:t>hrvatski i slovenski partneri projekta CIVITAS </a:t>
            </a:r>
            <a:r>
              <a:rPr lang="hr-HR" sz="2400" dirty="0" err="1">
                <a:latin typeface="proxima_nova_rgregular"/>
              </a:rPr>
              <a:t>Prosperity</a:t>
            </a:r>
            <a:r>
              <a:rPr lang="hr-HR" sz="2400" dirty="0">
                <a:latin typeface="proxima_nova_rgregular"/>
              </a:rPr>
              <a:t> (Grad Koprivnica i Urbanistički institut Republike Slovenije), u suradnji s mrežom CIVINET </a:t>
            </a:r>
            <a:r>
              <a:rPr lang="hr-HR" sz="2400" dirty="0" smtClean="0">
                <a:latin typeface="proxima_nova_rgregular"/>
              </a:rPr>
              <a:t>Slovenija-Hrvatska-JIE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400" dirty="0" smtClean="0">
              <a:latin typeface="proxima_nova_rg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proxima_nova_rgregular"/>
              </a:rPr>
              <a:t>Rok </a:t>
            </a:r>
            <a:r>
              <a:rPr lang="hr-HR" sz="2400" dirty="0">
                <a:latin typeface="proxima_nova_rgregular"/>
              </a:rPr>
              <a:t>za </a:t>
            </a:r>
            <a:r>
              <a:rPr lang="hr-HR" sz="2400" dirty="0" smtClean="0">
                <a:latin typeface="proxima_nova_rgregular"/>
              </a:rPr>
              <a:t>prijavu: </a:t>
            </a:r>
            <a:r>
              <a:rPr lang="hr-HR" sz="2400" dirty="0" smtClean="0">
                <a:latin typeface="proxima_nova_rgregular"/>
              </a:rPr>
              <a:t>srijeda 28.2.2018</a:t>
            </a:r>
            <a:r>
              <a:rPr lang="hr-HR" sz="2400" dirty="0">
                <a:latin typeface="proxima_nova_rgregular"/>
              </a:rPr>
              <a:t>. do 12:00 </a:t>
            </a:r>
            <a:r>
              <a:rPr lang="hr-HR" sz="2400" dirty="0" smtClean="0">
                <a:latin typeface="proxima_nova_rgregular"/>
              </a:rPr>
              <a:t>sati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15738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51" y="1605832"/>
            <a:ext cx="3494194" cy="1584177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 </a:t>
            </a:r>
            <a:r>
              <a:rPr lang="hr-H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hr-H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Planovima </a:t>
            </a:r>
            <a:br>
              <a:rPr lang="hr-H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održive </a:t>
            </a:r>
            <a:r>
              <a:rPr lang="hr-H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urbane </a:t>
            </a:r>
            <a:r>
              <a:rPr lang="hr-H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mobilnosti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4807"/>
            <a:ext cx="9144000" cy="195319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6516" y="3668943"/>
            <a:ext cx="8723312" cy="792088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Banja Luka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BiH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) -</a:t>
            </a: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Travanj /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April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4355976" cy="7060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Organiziranje događanja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68" y="0"/>
            <a:ext cx="4728532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8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" y="4904185"/>
            <a:ext cx="9144000" cy="195319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9913" y="2391152"/>
            <a:ext cx="7872125" cy="3168352"/>
          </a:xfrm>
        </p:spPr>
        <p:txBody>
          <a:bodyPr>
            <a:normAutofit lnSpcReduction="10000"/>
          </a:bodyPr>
          <a:lstStyle/>
          <a:p>
            <a:r>
              <a:rPr lang="hr-H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Pozivamo članove da organiziraju događanje u svojim gradovima od 30. 5. do 5. 6. – posvećeno Globalnim ciljevima održivog razvoja</a:t>
            </a:r>
          </a:p>
          <a:p>
            <a:r>
              <a:rPr lang="hr-H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Više na </a:t>
            </a:r>
            <a:r>
              <a:rPr lang="hr-HR" sz="25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https://www.esdw.eu/</a:t>
            </a:r>
            <a:endParaRPr lang="hr-HR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ODRAZ je koordinator za Hrvatsku; više na </a:t>
            </a:r>
            <a:r>
              <a:rPr lang="hr-HR" sz="25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http://www.odraz.hr/hr/novosti/odraz-ove-vijesti/sudjelujte-u-europskom-tjednu-odrzivog-razvoja-2018</a:t>
            </a:r>
            <a:endParaRPr lang="hr-HR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4355976" cy="7060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Organiziranje događanja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68428"/>
            <a:ext cx="1679436" cy="198292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0066" y="1159888"/>
            <a:ext cx="8507288" cy="854968"/>
          </a:xfrm>
        </p:spPr>
        <p:txBody>
          <a:bodyPr>
            <a:normAutofit fontScale="90000"/>
          </a:bodyPr>
          <a:lstStyle/>
          <a:p>
            <a:pPr algn="l"/>
            <a:r>
              <a:rPr lang="hr-H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Europski tjedan </a:t>
            </a:r>
            <a:br>
              <a:rPr lang="hr-H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održivog razvoja </a:t>
            </a:r>
            <a:endParaRPr lang="hr-HR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62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" y="4904185"/>
            <a:ext cx="9144000" cy="195319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3939482"/>
            <a:ext cx="8723312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Predstavite 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i prijavite svoju ideju </a:t>
            </a:r>
            <a:endParaRPr lang="hr-H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internetskim stranicama </a:t>
            </a: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ETOR-a </a:t>
            </a:r>
            <a:b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www.esdw.eu</a:t>
            </a:r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hr-H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hr-HR" sz="2600" b="1" dirty="0">
                <a:latin typeface="Arial" panose="020B0604020202020204" pitchFamily="34" charset="0"/>
                <a:cs typeface="Arial" panose="020B0604020202020204" pitchFamily="34" charset="0"/>
              </a:rPr>
              <a:t>. svibnja </a:t>
            </a:r>
            <a:r>
              <a:rPr lang="hr-H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2018.</a:t>
            </a:r>
            <a:endParaRPr lang="hr-H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4355976" cy="7060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Organiziranje događanja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4" y="1052736"/>
            <a:ext cx="6682022" cy="25416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68428"/>
            <a:ext cx="1679436" cy="198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8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734" y="1637928"/>
            <a:ext cx="8507288" cy="854968"/>
          </a:xfrm>
        </p:spPr>
        <p:txBody>
          <a:bodyPr>
            <a:normAutofit fontScale="90000"/>
          </a:bodyPr>
          <a:lstStyle/>
          <a:p>
            <a:pPr algn="l"/>
            <a:r>
              <a:rPr lang="hr-H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CIVINET Forum </a:t>
            </a:r>
            <a:br>
              <a:rPr lang="hr-H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prijedlog</a:t>
            </a:r>
            <a:endParaRPr lang="hr-HR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4807"/>
            <a:ext cx="9144000" cy="195319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4355976" cy="70609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Organiziranje događanja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19"/>
          <a:stretch/>
        </p:blipFill>
        <p:spPr>
          <a:xfrm rot="280193">
            <a:off x="4501114" y="0"/>
            <a:ext cx="4648079" cy="247794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0344" y="2914717"/>
            <a:ext cx="8723312" cy="2160240"/>
          </a:xfrm>
        </p:spPr>
        <p:txBody>
          <a:bodyPr>
            <a:noAutofit/>
          </a:bodyPr>
          <a:lstStyle/>
          <a:p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Varaždin, 15.6.2018.</a:t>
            </a:r>
          </a:p>
          <a:p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Domaćin: </a:t>
            </a:r>
            <a:r>
              <a:rPr lang="hr-H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Varaždinska županija</a:t>
            </a:r>
          </a:p>
          <a:p>
            <a: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Prijedlog glavne teme Foruma: </a:t>
            </a:r>
            <a:br>
              <a:rPr lang="hr-HR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Pozitivan </a:t>
            </a:r>
            <a:r>
              <a:rPr lang="hr-HR" sz="2600" b="1" dirty="0">
                <a:latin typeface="Arial" panose="020B0604020202020204" pitchFamily="34" charset="0"/>
                <a:cs typeface="Arial" panose="020B0604020202020204" pitchFamily="34" charset="0"/>
              </a:rPr>
              <a:t>utjecaj održive regionalne, urbane i prigradske mobilnosti na demografska kretanja u urbanim i ruralnim </a:t>
            </a:r>
            <a:r>
              <a:rPr lang="hr-H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regijama</a:t>
            </a:r>
          </a:p>
        </p:txBody>
      </p:sp>
    </p:spTree>
    <p:extLst>
      <p:ext uri="{BB962C8B-B14F-4D97-AF65-F5344CB8AC3E}">
        <p14:creationId xmlns:p14="http://schemas.microsoft.com/office/powerpoint/2010/main" val="910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481</Words>
  <Application>Microsoft Office PowerPoint</Application>
  <PresentationFormat>On-screen Show (4:3)</PresentationFormat>
  <Paragraphs>102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proxima_nova_rgregular</vt:lpstr>
      <vt:lpstr>Wingdings</vt:lpstr>
      <vt:lpstr>Office Theme</vt:lpstr>
      <vt:lpstr>Mreža CIVINET Slovenija-Hrvatska-JIE …. PLAN AKTIVNOSTI 2018.</vt:lpstr>
      <vt:lpstr>GODIŠNJA  SKUPŠTINA</vt:lpstr>
      <vt:lpstr>Okrugli stol – Kruševac 23.2.2018. </vt:lpstr>
      <vt:lpstr>Trening o SUMP-ovima Rovinj, 20.-23.3.2018. </vt:lpstr>
      <vt:lpstr>PowerPoint Presentation</vt:lpstr>
      <vt:lpstr>Seminar o  Planovima  održive urbane  mobilnosti </vt:lpstr>
      <vt:lpstr>Europski tjedan  održivog razvoja </vt:lpstr>
      <vt:lpstr>PowerPoint Presentation</vt:lpstr>
      <vt:lpstr>3. CIVINET Forum  - prijedlog</vt:lpstr>
      <vt:lpstr>5. sastanak  Upravnog odbora</vt:lpstr>
      <vt:lpstr>Okrugli stol, Zagreb</vt:lpstr>
      <vt:lpstr>Beograd</vt:lpstr>
      <vt:lpstr>PowerPoint Presentation</vt:lpstr>
      <vt:lpstr>16. CIVITAS  Forum</vt:lpstr>
      <vt:lpstr>Studijsko  putovanje i radionica  - prijedlog</vt:lpstr>
      <vt:lpstr>Studijsko  putovanje - prijedlog</vt:lpstr>
      <vt:lpstr>Redovno  informiranje članova</vt:lpstr>
      <vt:lpstr>Redovno informiranje članova</vt:lpstr>
      <vt:lpstr>6. Skupština mreže 2019.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Mreža CIVINET  Slovenija-Hrvatska</dc:title>
  <dc:creator>Lidija</dc:creator>
  <cp:lastModifiedBy>Ksenija</cp:lastModifiedBy>
  <cp:revision>189</cp:revision>
  <dcterms:created xsi:type="dcterms:W3CDTF">2015-09-15T20:06:43Z</dcterms:created>
  <dcterms:modified xsi:type="dcterms:W3CDTF">2018-02-21T10:53:25Z</dcterms:modified>
</cp:coreProperties>
</file>