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3" r:id="rId3"/>
    <p:sldId id="292" r:id="rId4"/>
    <p:sldId id="289" r:id="rId5"/>
    <p:sldId id="283" r:id="rId6"/>
    <p:sldId id="284" r:id="rId7"/>
    <p:sldId id="285" r:id="rId8"/>
    <p:sldId id="286" r:id="rId9"/>
    <p:sldId id="287" r:id="rId10"/>
    <p:sldId id="294" r:id="rId11"/>
    <p:sldId id="295" r:id="rId12"/>
    <p:sldId id="297" r:id="rId13"/>
    <p:sldId id="299" r:id="rId14"/>
    <p:sldId id="281" r:id="rId15"/>
    <p:sldId id="277" r:id="rId16"/>
    <p:sldId id="276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" initials="i" lastIdx="14" clrIdx="0">
    <p:extLst>
      <p:ext uri="{19B8F6BF-5375-455C-9EA6-DF929625EA0E}">
        <p15:presenceInfo xmlns:p15="http://schemas.microsoft.com/office/powerpoint/2012/main" userId="i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F729"/>
    <a:srgbClr val="5B37F3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70120-8E1A-4382-AA31-C4534BF2A3C4}" type="datetimeFigureOut">
              <a:rPr lang="hr-HR" smtClean="0"/>
              <a:t>21.6.2018.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5D73F-10E8-4451-831E-DE5CACD37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50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5D73F-10E8-4451-831E-DE5CACD3734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97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C9E895-69A9-4885-BED6-2895309F64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22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50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5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78C3-7233-47FC-8412-4F8F35720B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25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1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66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4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3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77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24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zervirano mjesto broja slajda 5"/>
          <p:cNvSpPr txBox="1">
            <a:spLocks/>
          </p:cNvSpPr>
          <p:nvPr userDrawn="1"/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C9E895-69A9-4885-BED6-2895309F64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02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8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8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71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3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6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9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1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9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4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08AC72-F86E-46F5-8171-7AFDA4783768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B723AF-8F5A-49FF-B397-1F03F44C8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9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0" y="0"/>
            <a:ext cx="9144000" cy="684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F:\Varaždinska županija\Cestovna nova infrastruktura - dokumenti\Prezentacija - sjeverni pravac\Dokumenti\Zastava_varazdinske_zupanije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368152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 userDrawn="1"/>
        </p:nvSpPr>
        <p:spPr>
          <a:xfrm>
            <a:off x="1979712" y="1573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Baskerville Old Face" pitchFamily="18" charset="0"/>
                <a:ea typeface="Tahoma" pitchFamily="34" charset="0"/>
                <a:cs typeface="Tahoma" pitchFamily="34" charset="0"/>
              </a:rPr>
              <a:t>Varaždinska županija</a:t>
            </a:r>
            <a:endParaRPr lang="en-GB" dirty="0">
              <a:solidFill>
                <a:schemeClr val="bg1"/>
              </a:solidFill>
              <a:latin typeface="Baskerville Old Face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3C9E895-69A9-4885-BED6-2895309F642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0"/>
            <a:ext cx="129234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B3F7-4DB2-4290-B01B-45B521897A9B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559E-1D5E-4AC1-84DF-56E6D71098C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zervirano mjesto broja slajda 5"/>
          <p:cNvSpPr txBox="1">
            <a:spLocks/>
          </p:cNvSpPr>
          <p:nvPr userDrawn="1"/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C9E895-69A9-4885-BED6-2895309F64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72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vs.d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708"/>
            <a:ext cx="9142024" cy="605729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0" y="1189201"/>
            <a:ext cx="9154906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000" b="1" dirty="0" smtClean="0">
                <a:latin typeface="Arial" pitchFamily="34" charset="0"/>
                <a:cs typeface="Arial" pitchFamily="34" charset="0"/>
              </a:rPr>
              <a:t>Varaždinska županija prema održivoj mobilnosti – nova pruga za Zagreb i pilot linija IPP-a</a:t>
            </a:r>
            <a:endParaRPr lang="en-GB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427984" y="5661248"/>
            <a:ext cx="4714040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itchFamily="34" charset="0"/>
                <a:cs typeface="Arial" pitchFamily="34" charset="0"/>
              </a:rPr>
              <a:t>Ante 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Klečina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Varaždinska županija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600" dirty="0">
                <a:latin typeface="Arial" pitchFamily="34" charset="0"/>
                <a:cs typeface="Arial" pitchFamily="34" charset="0"/>
              </a:rPr>
              <a:t>Varaždin,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15. 6. 2018.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2686866" cy="144016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0" y="0"/>
            <a:ext cx="9144000" cy="684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:\Varaždinska županija\Cestovna nova infrastruktura - dokumenti\Prezentacija - sjeverni pravac\Dokumenti\Zastava_varazdinske_zupanij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1368152" cy="6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1979712" y="1573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Baskerville Old Face" pitchFamily="18" charset="0"/>
                <a:ea typeface="Tahoma" pitchFamily="34" charset="0"/>
                <a:cs typeface="Tahoma" pitchFamily="34" charset="0"/>
              </a:rPr>
              <a:t>Varaždinska županija</a:t>
            </a:r>
            <a:endParaRPr lang="en-GB" dirty="0">
              <a:solidFill>
                <a:schemeClr val="bg1"/>
              </a:solidFill>
              <a:latin typeface="Baskerville Old Face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807723" y="6631985"/>
            <a:ext cx="433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800" dirty="0" smtClean="0">
                <a:latin typeface="Arial" pitchFamily="34" charset="0"/>
                <a:cs typeface="Arial" pitchFamily="34" charset="0"/>
              </a:rPr>
              <a:t>Foto: Ante Klečina</a:t>
            </a:r>
            <a:endParaRPr lang="hr-H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vez za željeznicu\Nova pruga Varaždin - Krapina - stručni rad\Prezentacija 2\Slike\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5929330"/>
            <a:ext cx="8286808" cy="7750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Potreba za modernizacijom Čakovec – Varaždin – Lepoglava -&gt; plavo</a:t>
            </a:r>
          </a:p>
          <a:p>
            <a:pPr>
              <a:lnSpc>
                <a:spcPct val="13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Gradnja nove pruge Lepoglava – Krapina/Sveti Križ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Začretje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-&gt; žuto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6424" y="1886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Lepoglavska spojnica i modernizacija pruga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Savez za željeznicu\Nova pruga Varaždin - Krapina - stručni rad\Prezentacija\DSC_147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1688"/>
            <a:ext cx="9144000" cy="6056314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88355"/>
              </p:ext>
            </p:extLst>
          </p:nvPr>
        </p:nvGraphicFramePr>
        <p:xfrm>
          <a:off x="971600" y="1700808"/>
          <a:ext cx="7358113" cy="1026368"/>
        </p:xfrm>
        <a:graphic>
          <a:graphicData uri="http://schemas.openxmlformats.org/drawingml/2006/table">
            <a:tbl>
              <a:tblPr/>
              <a:tblGrid>
                <a:gridCol w="959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30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Arial"/>
                          <a:ea typeface="Times New Roman"/>
                          <a:cs typeface="Times New Roman"/>
                        </a:rPr>
                        <a:t>Ukupna dužina </a:t>
                      </a:r>
                      <a:r>
                        <a:rPr lang="hr-H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nove pruge*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Arial"/>
                          <a:ea typeface="Times New Roman"/>
                          <a:cs typeface="Times New Roman"/>
                        </a:rPr>
                        <a:t>Ukupna dužina između Varaždin i Zagreba </a:t>
                      </a:r>
                      <a:r>
                        <a:rPr lang="hr-H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GK*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Dužina </a:t>
                      </a:r>
                      <a:r>
                        <a:rPr lang="hr-HR" sz="1200" b="1" dirty="0">
                          <a:latin typeface="Arial"/>
                          <a:ea typeface="Times New Roman"/>
                          <a:cs typeface="Times New Roman"/>
                        </a:rPr>
                        <a:t>tunela na </a:t>
                      </a:r>
                      <a:r>
                        <a:rPr lang="hr-H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novoj dionici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Arial"/>
                          <a:ea typeface="Times New Roman"/>
                          <a:cs typeface="Times New Roman"/>
                        </a:rPr>
                        <a:t>Projektirana brzina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Arial"/>
                          <a:ea typeface="Times New Roman"/>
                          <a:cs typeface="Times New Roman"/>
                        </a:rPr>
                        <a:t>Broj novih </a:t>
                      </a:r>
                      <a:r>
                        <a:rPr lang="hr-H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stajališta na Lepoglavskoj</a:t>
                      </a:r>
                      <a:r>
                        <a:rPr lang="hr-HR" sz="12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spojnici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Arial"/>
                          <a:ea typeface="Times New Roman"/>
                          <a:cs typeface="Times New Roman"/>
                        </a:rPr>
                        <a:t>Procijenjena vrijednost </a:t>
                      </a:r>
                      <a:r>
                        <a:rPr lang="hr-H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gradnje i modernizacije</a:t>
                      </a:r>
                      <a:r>
                        <a:rPr lang="hr-HR" sz="12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cijele dionice</a:t>
                      </a:r>
                      <a:endParaRPr lang="hr-H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17,8 km</a:t>
                      </a:r>
                      <a:endParaRPr lang="hr-HR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89,8 km</a:t>
                      </a:r>
                      <a:endParaRPr lang="hr-HR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smtClean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7,2 km</a:t>
                      </a:r>
                      <a:endParaRPr lang="hr-HR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140-160 km/h</a:t>
                      </a:r>
                      <a:endParaRPr lang="hr-HR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r-HR" sz="1200" dirty="0">
                        <a:solidFill>
                          <a:srgbClr val="0033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r>
                        <a:rPr lang="hr-HR" sz="1200" baseline="0" dirty="0" smtClean="0">
                          <a:solidFill>
                            <a:srgbClr val="0033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milijuna Eura</a:t>
                      </a:r>
                      <a:endParaRPr lang="hr-HR" sz="1200" dirty="0" smtClean="0">
                        <a:solidFill>
                          <a:srgbClr val="0033CC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8469" marR="88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Lepoglavska spojnica i modernizacija pruga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68716" y="295688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Varaždin</a:t>
            </a:r>
            <a:endParaRPr lang="hr-H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27170" y="219785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Čakovec</a:t>
            </a:r>
            <a:endParaRPr lang="hr-H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26906" y="476962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Ivanec</a:t>
            </a:r>
            <a:endParaRPr lang="hr-H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12681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Lepoglava</a:t>
            </a:r>
            <a:endParaRPr lang="hr-H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7948" y="634125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Zagreb</a:t>
            </a:r>
            <a:endParaRPr lang="hr-HR" sz="2000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658074" y="2509761"/>
            <a:ext cx="1123879" cy="357189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3"/>
          </p:cNvCxnSpPr>
          <p:nvPr/>
        </p:nvCxnSpPr>
        <p:spPr>
          <a:xfrm rot="10800000" flipV="1">
            <a:off x="3879150" y="3340861"/>
            <a:ext cx="2090831" cy="116213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7"/>
          </p:cNvCxnSpPr>
          <p:nvPr/>
        </p:nvCxnSpPr>
        <p:spPr>
          <a:xfrm rot="10800000" flipV="1">
            <a:off x="2488647" y="4340993"/>
            <a:ext cx="1409632" cy="838127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612262" y="5626880"/>
            <a:ext cx="928693" cy="357189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826577" y="5698316"/>
            <a:ext cx="928693" cy="357189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326643" y="4412432"/>
            <a:ext cx="1714512" cy="1000132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3755403" y="3269424"/>
            <a:ext cx="2090831" cy="116213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515197" y="2509761"/>
            <a:ext cx="1123879" cy="357189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112856" y="1912102"/>
            <a:ext cx="357190" cy="3571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5755666" y="3126548"/>
            <a:ext cx="357190" cy="3571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3826840" y="4198118"/>
            <a:ext cx="357190" cy="3571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2183766" y="5126812"/>
            <a:ext cx="357190" cy="3571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6184294" y="3412300"/>
            <a:ext cx="1071570" cy="28575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6541484" y="2126416"/>
            <a:ext cx="1071570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934261" y="1447755"/>
            <a:ext cx="785818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98410" y="1769226"/>
            <a:ext cx="1071570" cy="28575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55534" y="2555044"/>
            <a:ext cx="85725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84096" y="3197986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5684228" y="3840928"/>
            <a:ext cx="714380" cy="14287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3505369" y="3448019"/>
            <a:ext cx="93028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41022" y="3483738"/>
            <a:ext cx="714380" cy="573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4541220" y="4626746"/>
            <a:ext cx="107157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4181209" y="4769622"/>
            <a:ext cx="145695" cy="368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862295" y="4519589"/>
            <a:ext cx="93028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470180" y="4483076"/>
            <a:ext cx="714380" cy="5730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2612397" y="5412564"/>
            <a:ext cx="142873" cy="392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G:\Savez za željeznicu\Nova pruga Varaždin - Krapina - stručni rad\Prezentacija 2\Slike\vl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22098">
            <a:off x="2298468" y="4088587"/>
            <a:ext cx="2796970" cy="231792"/>
          </a:xfrm>
          <a:prstGeom prst="rect">
            <a:avLst/>
          </a:prstGeom>
          <a:noFill/>
        </p:spPr>
      </p:pic>
      <p:pic>
        <p:nvPicPr>
          <p:cNvPr id="75" name="Picture 2" descr="G:\Savez za željeznicu\Nova pruga Varaždin - Krapina - stručni rad\Prezentacija 2\Slike\vl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22098">
            <a:off x="3084286" y="4302901"/>
            <a:ext cx="2796970" cy="231792"/>
          </a:xfrm>
          <a:prstGeom prst="rect">
            <a:avLst/>
          </a:prstGeom>
          <a:noFill/>
        </p:spPr>
      </p:pic>
      <p:pic>
        <p:nvPicPr>
          <p:cNvPr id="8195" name="Picture 3" descr="G:\Savez za željeznicu\Nova pruga Varaždin - Krapina - stručni rad\Prezentacija 2\Slike\vlak m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6580">
            <a:off x="6615492" y="3457681"/>
            <a:ext cx="1428714" cy="214932"/>
          </a:xfrm>
          <a:prstGeom prst="rect">
            <a:avLst/>
          </a:prstGeom>
          <a:noFill/>
        </p:spPr>
      </p:pic>
      <p:pic>
        <p:nvPicPr>
          <p:cNvPr id="77" name="Picture 3" descr="G:\Savez za željeznicu\Nova pruga Varaždin - Krapina - stručni rad\Prezentacija 2\Slike\vlak m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550" y="2126416"/>
            <a:ext cx="1428714" cy="214932"/>
          </a:xfrm>
          <a:prstGeom prst="rect">
            <a:avLst/>
          </a:prstGeom>
          <a:noFill/>
        </p:spPr>
      </p:pic>
      <p:pic>
        <p:nvPicPr>
          <p:cNvPr id="78" name="Picture 3" descr="G:\Savez za željeznicu\Nova pruga Varaždin - Krapina - stručni rad\Prezentacija 2\Slike\vlak m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34527" y="1090233"/>
            <a:ext cx="1428714" cy="214932"/>
          </a:xfrm>
          <a:prstGeom prst="rect">
            <a:avLst/>
          </a:prstGeom>
          <a:noFill/>
        </p:spPr>
      </p:pic>
      <p:pic>
        <p:nvPicPr>
          <p:cNvPr id="79" name="Picture 3" descr="G:\Savez za željeznicu\Nova pruga Varaždin - Krapina - stručni rad\Prezentacija 2\Slike\vlak m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3939">
            <a:off x="4331804" y="1509048"/>
            <a:ext cx="1428714" cy="214932"/>
          </a:xfrm>
          <a:prstGeom prst="rect">
            <a:avLst/>
          </a:prstGeom>
          <a:noFill/>
        </p:spPr>
      </p:pic>
      <p:pic>
        <p:nvPicPr>
          <p:cNvPr id="80" name="Picture 3" descr="G:\Savez za željeznicu\Nova pruga Varaždin - Krapina - stručni rad\Prezentacija 2\Slike\vlak m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8982">
            <a:off x="5626589" y="4241358"/>
            <a:ext cx="1428714" cy="214932"/>
          </a:xfrm>
          <a:prstGeom prst="rect">
            <a:avLst/>
          </a:prstGeom>
          <a:noFill/>
        </p:spPr>
      </p:pic>
      <p:pic>
        <p:nvPicPr>
          <p:cNvPr id="8196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31349" y="5894525"/>
            <a:ext cx="530356" cy="142876"/>
          </a:xfrm>
          <a:prstGeom prst="rect">
            <a:avLst/>
          </a:prstGeom>
          <a:noFill/>
        </p:spPr>
      </p:pic>
      <p:pic>
        <p:nvPicPr>
          <p:cNvPr id="84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05743" y="5175261"/>
            <a:ext cx="530356" cy="142876"/>
          </a:xfrm>
          <a:prstGeom prst="rect">
            <a:avLst/>
          </a:prstGeom>
          <a:noFill/>
        </p:spPr>
      </p:pic>
      <p:pic>
        <p:nvPicPr>
          <p:cNvPr id="85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95892" y="4884004"/>
            <a:ext cx="530356" cy="142876"/>
          </a:xfrm>
          <a:prstGeom prst="rect">
            <a:avLst/>
          </a:prstGeom>
          <a:noFill/>
        </p:spPr>
      </p:pic>
      <p:pic>
        <p:nvPicPr>
          <p:cNvPr id="89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12" y="4312500"/>
            <a:ext cx="530356" cy="142876"/>
          </a:xfrm>
          <a:prstGeom prst="rect">
            <a:avLst/>
          </a:prstGeom>
          <a:noFill/>
        </p:spPr>
      </p:pic>
      <p:pic>
        <p:nvPicPr>
          <p:cNvPr id="90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322" y="3026616"/>
            <a:ext cx="530356" cy="142876"/>
          </a:xfrm>
          <a:prstGeom prst="rect">
            <a:avLst/>
          </a:prstGeom>
          <a:noFill/>
        </p:spPr>
      </p:pic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148943" y="5568739"/>
            <a:ext cx="6031569" cy="1172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180000" indent="-180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r-H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Jedna karta za vlak i autobus</a:t>
            </a:r>
          </a:p>
          <a:p>
            <a:pPr marL="180000" indent="-180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r-H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300.000 ljudi u regiji uz prugu ima javni prijevoz</a:t>
            </a:r>
          </a:p>
          <a:p>
            <a:pPr marL="180000" indent="-180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r-H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Učestali polasci (svakih 30 ili 60 min.)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5149701" y="948947"/>
            <a:ext cx="900200" cy="8832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0" y="769094"/>
            <a:ext cx="530356" cy="142876"/>
          </a:xfrm>
          <a:prstGeom prst="rect">
            <a:avLst/>
          </a:prstGeom>
          <a:noFill/>
        </p:spPr>
      </p:pic>
      <p:cxnSp>
        <p:nvCxnSpPr>
          <p:cNvPr id="97" name="Straight Arrow Connector 96"/>
          <p:cNvCxnSpPr/>
          <p:nvPr/>
        </p:nvCxnSpPr>
        <p:spPr>
          <a:xfrm rot="10800000" flipV="1">
            <a:off x="6541484" y="1483474"/>
            <a:ext cx="50006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70112" y="1269160"/>
            <a:ext cx="530356" cy="142876"/>
          </a:xfrm>
          <a:prstGeom prst="rect">
            <a:avLst/>
          </a:prstGeom>
          <a:noFill/>
        </p:spPr>
      </p:pic>
      <p:sp>
        <p:nvSpPr>
          <p:cNvPr id="56" name="TekstniOkvir 55"/>
          <p:cNvSpPr txBox="1"/>
          <p:nvPr/>
        </p:nvSpPr>
        <p:spPr>
          <a:xfrm>
            <a:off x="539552" y="980728"/>
            <a:ext cx="3389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Lepoglavska spojnica – lokalna putovanja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62"/>
          <p:cNvCxnSpPr/>
          <p:nvPr/>
        </p:nvCxnSpPr>
        <p:spPr>
          <a:xfrm flipH="1" flipV="1">
            <a:off x="6093728" y="3524140"/>
            <a:ext cx="1076678" cy="668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308" y="4149080"/>
            <a:ext cx="530356" cy="142876"/>
          </a:xfrm>
          <a:prstGeom prst="rect">
            <a:avLst/>
          </a:prstGeom>
          <a:noFill/>
        </p:spPr>
      </p:pic>
      <p:pic>
        <p:nvPicPr>
          <p:cNvPr id="64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48292" y="5036404"/>
            <a:ext cx="530356" cy="142876"/>
          </a:xfrm>
          <a:prstGeom prst="rect">
            <a:avLst/>
          </a:prstGeom>
          <a:noFill/>
        </p:spPr>
      </p:pic>
      <p:pic>
        <p:nvPicPr>
          <p:cNvPr id="67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1601" y="3832159"/>
            <a:ext cx="530356" cy="142876"/>
          </a:xfrm>
          <a:prstGeom prst="rect">
            <a:avLst/>
          </a:prstGeom>
          <a:noFill/>
        </p:spPr>
      </p:pic>
      <p:pic>
        <p:nvPicPr>
          <p:cNvPr id="72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5373" y="3271065"/>
            <a:ext cx="530356" cy="142876"/>
          </a:xfrm>
          <a:prstGeom prst="rect">
            <a:avLst/>
          </a:prstGeom>
          <a:noFill/>
        </p:spPr>
      </p:pic>
      <p:pic>
        <p:nvPicPr>
          <p:cNvPr id="73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069" y="3107645"/>
            <a:ext cx="530356" cy="142876"/>
          </a:xfrm>
          <a:prstGeom prst="rect">
            <a:avLst/>
          </a:prstGeom>
          <a:noFill/>
        </p:spPr>
      </p:pic>
      <p:pic>
        <p:nvPicPr>
          <p:cNvPr id="74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79652" y="2787463"/>
            <a:ext cx="530356" cy="142876"/>
          </a:xfrm>
          <a:prstGeom prst="rect">
            <a:avLst/>
          </a:prstGeom>
          <a:noFill/>
        </p:spPr>
      </p:pic>
      <p:pic>
        <p:nvPicPr>
          <p:cNvPr id="76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2478" y="2331279"/>
            <a:ext cx="530356" cy="142876"/>
          </a:xfrm>
          <a:prstGeom prst="rect">
            <a:avLst/>
          </a:prstGeom>
          <a:noFill/>
        </p:spPr>
      </p:pic>
      <p:pic>
        <p:nvPicPr>
          <p:cNvPr id="81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174" y="2167859"/>
            <a:ext cx="530356" cy="142876"/>
          </a:xfrm>
          <a:prstGeom prst="rect">
            <a:avLst/>
          </a:prstGeom>
          <a:noFill/>
        </p:spPr>
      </p:pic>
      <p:pic>
        <p:nvPicPr>
          <p:cNvPr id="82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70112" y="4246814"/>
            <a:ext cx="530356" cy="142876"/>
          </a:xfrm>
          <a:prstGeom prst="rect">
            <a:avLst/>
          </a:prstGeom>
          <a:noFill/>
        </p:spPr>
      </p:pic>
      <p:pic>
        <p:nvPicPr>
          <p:cNvPr id="83" name="Picture 4" descr="G:\Savez za željeznicu\Nova pruga Varaždin - Krapina - stručni rad\Prezentacija 2\Slike\b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22512" y="4399214"/>
            <a:ext cx="530356" cy="14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9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198884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Mjera iz Master plana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Učenje i skupljanje iskustva na malom dijelu mreže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Moguća implementacija u dijelovima do uspostave punog sustava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Mogući početak rada pilot linije – rujan 2018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.  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39552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Pilot linija IPP-a Varaždin – Lepoglava – Trakošćan i Varaždin – Lepoglava – </a:t>
            </a:r>
            <a:r>
              <a:rPr lang="hr-HR" sz="2400" b="1" dirty="0" err="1" smtClean="0">
                <a:latin typeface="Arial" pitchFamily="34" charset="0"/>
                <a:cs typeface="Arial" pitchFamily="34" charset="0"/>
              </a:rPr>
              <a:t>Višnjica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DSCF43603_29_05_10_stuttgart_h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24" y="4517057"/>
            <a:ext cx="2032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Savez za željeznicu\2013-09-16 Europski tjedan mobilnosti - grad Zagreb\DSC_10282_01_06_13_varaz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7" y="4509120"/>
            <a:ext cx="21018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Savez za željeznicu\2013-09-16 Europski tjedan mobilnosti - grad Zagreb\DSCF64177_19_11_11_bellinzo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08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Savez za željeznicu\2013-09-16 Europski tjedan mobilnosti - grad Zagreb\DSCF55838_26_04_11_konstan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99" y="4509120"/>
            <a:ext cx="21018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4628211" y="6093876"/>
            <a:ext cx="433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800" dirty="0" smtClean="0">
                <a:latin typeface="Arial" pitchFamily="34" charset="0"/>
                <a:cs typeface="Arial" pitchFamily="34" charset="0"/>
              </a:rPr>
              <a:t>Foto: Ante Klečina</a:t>
            </a:r>
            <a:endParaRPr lang="hr-H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539552" y="73508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Pilot linija IPP-a Varaždin – Lepoglava – Bednja 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Varaždinska županija\Master plan Sjever-završno-kompletna dokumentacija\Prijedlozi za pilot liniju Varaždin - Bednja - Trakošćan\2017-11-13 Prezentacija Lepoglava\shema pilot lini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71764" cy="56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196163" y="6654552"/>
            <a:ext cx="4336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900" b="1" dirty="0" smtClean="0">
                <a:latin typeface="Arial" pitchFamily="34" charset="0"/>
                <a:cs typeface="Arial" pitchFamily="34" charset="0"/>
              </a:rPr>
              <a:t>Izvor: </a:t>
            </a:r>
            <a:r>
              <a:rPr lang="hr-HR" sz="900" b="1" dirty="0" err="1" smtClean="0">
                <a:latin typeface="Arial" pitchFamily="34" charset="0"/>
                <a:cs typeface="Arial" pitchFamily="34" charset="0"/>
              </a:rPr>
              <a:t>Master</a:t>
            </a:r>
            <a:r>
              <a:rPr lang="hr-HR" sz="900" b="1" dirty="0" smtClean="0">
                <a:latin typeface="Arial" pitchFamily="34" charset="0"/>
                <a:cs typeface="Arial" pitchFamily="34" charset="0"/>
              </a:rPr>
              <a:t> plan IPP-a regije Sjever, 2016. </a:t>
            </a:r>
            <a:endParaRPr lang="hr-HR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043608" y="134250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latin typeface="Arial" pitchFamily="34" charset="0"/>
                <a:cs typeface="Arial" pitchFamily="34" charset="0"/>
              </a:rPr>
              <a:t>Hvala na pažnji!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35658" y="5229200"/>
            <a:ext cx="421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Ante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Klečina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, Varaždinska županija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ante.klecina@vzz.hr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+385 99 735 85 98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124155" y="5019353"/>
            <a:ext cx="433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800" dirty="0" smtClean="0">
                <a:latin typeface="Arial" pitchFamily="34" charset="0"/>
                <a:cs typeface="Arial" pitchFamily="34" charset="0"/>
              </a:rPr>
              <a:t>Foto: Ante Klečina</a:t>
            </a:r>
            <a:endParaRPr lang="hr-HR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G:\Savez za željeznicu\2014-10-29 MKEP Primorsko-goranska projekti prezentacija\friz 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976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338"/>
            <a:ext cx="9144000" cy="6118662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894128"/>
            <a:ext cx="9144000" cy="156966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1080000" indent="-627063">
              <a:buFontTx/>
              <a:buChar char="•"/>
              <a:defRPr/>
            </a:pPr>
            <a:r>
              <a:rPr lang="hr-HR" sz="1600" b="1" dirty="0">
                <a:latin typeface="Arial" charset="0"/>
                <a:cs typeface="Arial" charset="0"/>
              </a:rPr>
              <a:t>Primjenjuju ga sve razvijene regije EU i svijeta</a:t>
            </a:r>
          </a:p>
          <a:p>
            <a:pPr marL="1080000" indent="-627063">
              <a:buFontTx/>
              <a:buChar char="•"/>
              <a:defRPr/>
            </a:pPr>
            <a:r>
              <a:rPr lang="hr-HR" sz="1600" b="1" dirty="0" smtClean="0">
                <a:latin typeface="Arial" charset="0"/>
                <a:cs typeface="Arial" charset="0"/>
              </a:rPr>
              <a:t>Podržan strategijama i istraživanjima</a:t>
            </a:r>
            <a:endParaRPr lang="hr-HR" sz="1600" b="1" dirty="0">
              <a:latin typeface="Arial" charset="0"/>
              <a:cs typeface="Arial" charset="0"/>
            </a:endParaRPr>
          </a:p>
          <a:p>
            <a:pPr marL="1080000" indent="-627063">
              <a:buFontTx/>
              <a:buChar char="•"/>
              <a:defRPr/>
            </a:pPr>
            <a:r>
              <a:rPr lang="hr-HR" sz="1600" b="1" dirty="0">
                <a:latin typeface="Arial" charset="0"/>
                <a:cs typeface="Arial" charset="0"/>
              </a:rPr>
              <a:t>Omogućava optimalne subvencije</a:t>
            </a:r>
          </a:p>
          <a:p>
            <a:pPr marL="1080000" indent="-627063">
              <a:buFontTx/>
              <a:buChar char="•"/>
              <a:defRPr/>
            </a:pPr>
            <a:r>
              <a:rPr lang="hr-HR" sz="1600" b="1" dirty="0">
                <a:latin typeface="Arial" charset="0"/>
                <a:cs typeface="Arial" charset="0"/>
              </a:rPr>
              <a:t>Donosi znatna povećanja u broju putnika i prihoda </a:t>
            </a:r>
          </a:p>
          <a:p>
            <a:pPr marL="1080000" indent="-627063">
              <a:buFontTx/>
              <a:buChar char="•"/>
              <a:defRPr/>
            </a:pPr>
            <a:r>
              <a:rPr lang="hr-HR" sz="1600" b="1" dirty="0" smtClean="0">
                <a:latin typeface="Arial" charset="0"/>
                <a:cs typeface="Arial" charset="0"/>
              </a:rPr>
              <a:t>Donosi realnu mobilnost radnog i ostalog stanovništva</a:t>
            </a:r>
          </a:p>
          <a:p>
            <a:pPr marL="1080000" indent="-627063">
              <a:buFontTx/>
              <a:buChar char="•"/>
              <a:defRPr/>
            </a:pPr>
            <a:r>
              <a:rPr lang="hr-HR" sz="1600" b="1" dirty="0" smtClean="0">
                <a:latin typeface="Arial" charset="0"/>
                <a:cs typeface="Arial" charset="0"/>
              </a:rPr>
              <a:t>Povećava kvalitetu života u urbanim i ruralnim regijama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Integrirani prijevoz putnika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807723" y="4894128"/>
            <a:ext cx="433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800" dirty="0" smtClean="0">
                <a:latin typeface="Arial" pitchFamily="34" charset="0"/>
                <a:cs typeface="Arial" pitchFamily="34" charset="0"/>
              </a:rPr>
              <a:t>Foto: Ante Klečina</a:t>
            </a:r>
            <a:endParaRPr lang="hr-H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7250" y="1844675"/>
            <a:ext cx="7886700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2000" dirty="0" smtClean="0">
                <a:latin typeface="Arial" charset="0"/>
                <a:cs typeface="Arial" charset="0"/>
              </a:rPr>
              <a:t>Eksterni </a:t>
            </a:r>
            <a:r>
              <a:rPr lang="hr-HR" sz="2000" dirty="0">
                <a:latin typeface="Arial" charset="0"/>
                <a:cs typeface="Arial" charset="0"/>
              </a:rPr>
              <a:t>troškovi u prometu: klimatske promjene (</a:t>
            </a:r>
            <a:r>
              <a:rPr lang="hr-HR" sz="2000" dirty="0" smtClean="0">
                <a:latin typeface="Arial" charset="0"/>
                <a:cs typeface="Arial" charset="0"/>
              </a:rPr>
              <a:t>CO</a:t>
            </a:r>
            <a:r>
              <a:rPr lang="hr-HR" sz="2000" baseline="-25000" dirty="0" smtClean="0">
                <a:latin typeface="Arial" charset="0"/>
                <a:cs typeface="Arial" charset="0"/>
              </a:rPr>
              <a:t>2</a:t>
            </a:r>
            <a:r>
              <a:rPr lang="hr-HR" sz="2000" dirty="0" smtClean="0">
                <a:latin typeface="Arial" charset="0"/>
                <a:cs typeface="Arial" charset="0"/>
              </a:rPr>
              <a:t>), </a:t>
            </a:r>
            <a:r>
              <a:rPr lang="hr-HR" sz="2000" dirty="0">
                <a:latin typeface="Arial" charset="0"/>
                <a:cs typeface="Arial" charset="0"/>
              </a:rPr>
              <a:t>zagađenje, buka, nesreće, ljudsko zdravlje…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7250" y="4581525"/>
            <a:ext cx="7886700" cy="4508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2000" dirty="0">
                <a:latin typeface="Arial" charset="0"/>
                <a:cs typeface="Arial" charset="0"/>
              </a:rPr>
              <a:t>Eksterne troškove namiruju – </a:t>
            </a:r>
            <a:r>
              <a:rPr lang="hr-HR" sz="2000" b="1" dirty="0">
                <a:latin typeface="Arial" charset="0"/>
                <a:cs typeface="Arial" charset="0"/>
              </a:rPr>
              <a:t>porezni obveznici!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50" y="2708275"/>
            <a:ext cx="7929563" cy="450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2000" dirty="0">
                <a:latin typeface="Arial" charset="0"/>
                <a:cs typeface="Arial" charset="0"/>
              </a:rPr>
              <a:t>Godišnji eksterni troškovi prometa u EU – </a:t>
            </a:r>
            <a:r>
              <a:rPr lang="hr-HR" sz="2000" b="1" dirty="0">
                <a:latin typeface="Arial" charset="0"/>
                <a:cs typeface="Arial" charset="0"/>
              </a:rPr>
              <a:t>510 milijardi Eura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50" y="3284538"/>
            <a:ext cx="7929563" cy="450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2000" dirty="0">
                <a:latin typeface="Arial" charset="0"/>
                <a:cs typeface="Arial" charset="0"/>
              </a:rPr>
              <a:t>Cestovni prijevoz sudjeluje s – </a:t>
            </a:r>
            <a:r>
              <a:rPr lang="hr-HR" sz="2000" b="1" dirty="0">
                <a:latin typeface="Arial" charset="0"/>
                <a:cs typeface="Arial" charset="0"/>
              </a:rPr>
              <a:t>474 milijarde Eura (93%)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7250" y="3933825"/>
            <a:ext cx="4572000" cy="450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2000" dirty="0">
                <a:latin typeface="Arial" charset="0"/>
                <a:cs typeface="Arial" charset="0"/>
              </a:rPr>
              <a:t>Željeznica sudjeluje s – </a:t>
            </a:r>
            <a:r>
              <a:rPr lang="hr-HR" sz="2000" b="1" dirty="0">
                <a:latin typeface="Arial" charset="0"/>
                <a:cs typeface="Arial" charset="0"/>
              </a:rPr>
              <a:t>2 %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9552" y="6207695"/>
            <a:ext cx="842486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200" dirty="0">
                <a:latin typeface="Arial" charset="0"/>
                <a:cs typeface="Arial" charset="0"/>
              </a:rPr>
              <a:t>Izvori: INFRAS, CE </a:t>
            </a:r>
            <a:r>
              <a:rPr lang="hr-HR" sz="1200" dirty="0" err="1">
                <a:latin typeface="Arial" charset="0"/>
                <a:cs typeface="Arial" charset="0"/>
              </a:rPr>
              <a:t>Delft</a:t>
            </a:r>
            <a:r>
              <a:rPr lang="hr-HR" sz="1200" dirty="0">
                <a:latin typeface="Arial" charset="0"/>
                <a:cs typeface="Arial" charset="0"/>
              </a:rPr>
              <a:t>, </a:t>
            </a:r>
            <a:r>
              <a:rPr lang="hr-HR" sz="1200" dirty="0" err="1">
                <a:latin typeface="Arial" charset="0"/>
                <a:cs typeface="Arial" charset="0"/>
              </a:rPr>
              <a:t>Fraunhofer</a:t>
            </a:r>
            <a:r>
              <a:rPr lang="hr-HR" sz="1200" dirty="0">
                <a:latin typeface="Arial" charset="0"/>
                <a:cs typeface="Arial" charset="0"/>
              </a:rPr>
              <a:t> ISI, Švicarska/Njemačka, 2010., </a:t>
            </a:r>
            <a:r>
              <a:rPr lang="de-DE" sz="1200" dirty="0">
                <a:latin typeface="Arial" charset="0"/>
                <a:cs typeface="Arial" charset="0"/>
              </a:rPr>
              <a:t>Trunk, G. (2011). Gesamtwirtschaftlicher Vergleich von Pkw- und Radverkehr. Masterarbeit am Institut für Verkehrswesen der Universität für Bodenkultur, Wien</a:t>
            </a:r>
            <a:endParaRPr lang="hr-HR" sz="1200" dirty="0"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62013" y="5157788"/>
            <a:ext cx="7886700" cy="8925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2000" dirty="0">
                <a:solidFill>
                  <a:srgbClr val="FF0000"/>
                </a:solidFill>
                <a:latin typeface="Arial" charset="0"/>
                <a:cs typeface="Arial" charset="0"/>
              </a:rPr>
              <a:t>Troškovi automobila za društvo (eksterni troškovi i infrastruktura) = </a:t>
            </a:r>
            <a:r>
              <a:rPr lang="hr-H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1 euro po kilometru!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Eksterni troškovi prometa – zašto IPP?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1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30"/>
          <p:cNvSpPr>
            <a:spLocks noChangeShapeType="1"/>
          </p:cNvSpPr>
          <p:nvPr/>
        </p:nvSpPr>
        <p:spPr bwMode="auto">
          <a:xfrm flipH="1">
            <a:off x="3536950" y="3281363"/>
            <a:ext cx="568325" cy="9429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2" name="Line 31"/>
          <p:cNvSpPr>
            <a:spLocks noChangeShapeType="1"/>
          </p:cNvSpPr>
          <p:nvPr/>
        </p:nvSpPr>
        <p:spPr bwMode="auto">
          <a:xfrm flipH="1">
            <a:off x="4051300" y="2278063"/>
            <a:ext cx="369888" cy="8223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3" name="Line 30"/>
          <p:cNvSpPr>
            <a:spLocks noChangeShapeType="1"/>
          </p:cNvSpPr>
          <p:nvPr/>
        </p:nvSpPr>
        <p:spPr bwMode="auto">
          <a:xfrm flipV="1">
            <a:off x="1935163" y="5880100"/>
            <a:ext cx="901700" cy="717550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4" name="Line 30"/>
          <p:cNvSpPr>
            <a:spLocks noChangeShapeType="1"/>
          </p:cNvSpPr>
          <p:nvPr/>
        </p:nvSpPr>
        <p:spPr bwMode="auto">
          <a:xfrm flipH="1">
            <a:off x="2136775" y="4271963"/>
            <a:ext cx="1400175" cy="4445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H="1">
            <a:off x="1620838" y="4716463"/>
            <a:ext cx="515937" cy="29845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6" name="Line 30"/>
          <p:cNvSpPr>
            <a:spLocks noChangeShapeType="1"/>
          </p:cNvSpPr>
          <p:nvPr/>
        </p:nvSpPr>
        <p:spPr bwMode="auto">
          <a:xfrm flipH="1">
            <a:off x="1274763" y="5010150"/>
            <a:ext cx="376237" cy="4476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7" name="Line 30"/>
          <p:cNvSpPr>
            <a:spLocks noChangeShapeType="1"/>
          </p:cNvSpPr>
          <p:nvPr/>
        </p:nvSpPr>
        <p:spPr bwMode="auto">
          <a:xfrm flipH="1">
            <a:off x="3282950" y="4346575"/>
            <a:ext cx="290513" cy="9652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8" name="Line 30"/>
          <p:cNvSpPr>
            <a:spLocks noChangeShapeType="1"/>
          </p:cNvSpPr>
          <p:nvPr/>
        </p:nvSpPr>
        <p:spPr bwMode="auto">
          <a:xfrm flipH="1">
            <a:off x="2854325" y="5311775"/>
            <a:ext cx="428625" cy="62865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9" name="Line 30"/>
          <p:cNvSpPr>
            <a:spLocks noChangeShapeType="1"/>
          </p:cNvSpPr>
          <p:nvPr/>
        </p:nvSpPr>
        <p:spPr bwMode="auto">
          <a:xfrm flipV="1">
            <a:off x="4144963" y="6307138"/>
            <a:ext cx="762000" cy="577850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0" name="Line 30"/>
          <p:cNvSpPr>
            <a:spLocks noChangeShapeType="1"/>
          </p:cNvSpPr>
          <p:nvPr/>
        </p:nvSpPr>
        <p:spPr bwMode="auto">
          <a:xfrm flipV="1">
            <a:off x="5187950" y="6311900"/>
            <a:ext cx="2482850" cy="66675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1" name="Line 30"/>
          <p:cNvSpPr>
            <a:spLocks noChangeShapeType="1"/>
          </p:cNvSpPr>
          <p:nvPr/>
        </p:nvSpPr>
        <p:spPr bwMode="auto">
          <a:xfrm flipV="1">
            <a:off x="7858125" y="5311775"/>
            <a:ext cx="206375" cy="927100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2" name="Line 30"/>
          <p:cNvSpPr>
            <a:spLocks noChangeShapeType="1"/>
          </p:cNvSpPr>
          <p:nvPr/>
        </p:nvSpPr>
        <p:spPr bwMode="auto">
          <a:xfrm flipH="1" flipV="1">
            <a:off x="8167688" y="5343525"/>
            <a:ext cx="796925" cy="282575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3" name="Line 30"/>
          <p:cNvSpPr>
            <a:spLocks noChangeShapeType="1"/>
          </p:cNvSpPr>
          <p:nvPr/>
        </p:nvSpPr>
        <p:spPr bwMode="auto">
          <a:xfrm flipH="1">
            <a:off x="4144963" y="2328863"/>
            <a:ext cx="385762" cy="88106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4" name="Line 30"/>
          <p:cNvSpPr>
            <a:spLocks noChangeShapeType="1"/>
          </p:cNvSpPr>
          <p:nvPr/>
        </p:nvSpPr>
        <p:spPr bwMode="auto">
          <a:xfrm>
            <a:off x="3255963" y="3100388"/>
            <a:ext cx="795337" cy="153987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5" name="Line 30"/>
          <p:cNvSpPr>
            <a:spLocks noChangeShapeType="1"/>
          </p:cNvSpPr>
          <p:nvPr/>
        </p:nvSpPr>
        <p:spPr bwMode="auto">
          <a:xfrm flipV="1">
            <a:off x="4279900" y="3176588"/>
            <a:ext cx="968375" cy="857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6" name="Line 30"/>
          <p:cNvSpPr>
            <a:spLocks noChangeShapeType="1"/>
          </p:cNvSpPr>
          <p:nvPr/>
        </p:nvSpPr>
        <p:spPr bwMode="auto">
          <a:xfrm flipV="1">
            <a:off x="6299200" y="3425825"/>
            <a:ext cx="1225550" cy="13335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7" name="Line 30"/>
          <p:cNvSpPr>
            <a:spLocks noChangeShapeType="1"/>
          </p:cNvSpPr>
          <p:nvPr/>
        </p:nvSpPr>
        <p:spPr bwMode="auto">
          <a:xfrm flipV="1">
            <a:off x="5278438" y="3090863"/>
            <a:ext cx="1319212" cy="857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8" name="Line 30"/>
          <p:cNvSpPr>
            <a:spLocks noChangeShapeType="1"/>
          </p:cNvSpPr>
          <p:nvPr/>
        </p:nvSpPr>
        <p:spPr bwMode="auto">
          <a:xfrm>
            <a:off x="6153150" y="4849813"/>
            <a:ext cx="1911350" cy="43021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89" name="Line 30"/>
          <p:cNvSpPr>
            <a:spLocks noChangeShapeType="1"/>
          </p:cNvSpPr>
          <p:nvPr/>
        </p:nvSpPr>
        <p:spPr bwMode="auto">
          <a:xfrm>
            <a:off x="3595688" y="4303713"/>
            <a:ext cx="1081087" cy="1143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0" name="Line 30"/>
          <p:cNvSpPr>
            <a:spLocks noChangeShapeType="1"/>
          </p:cNvSpPr>
          <p:nvPr/>
        </p:nvSpPr>
        <p:spPr bwMode="auto">
          <a:xfrm>
            <a:off x="4706938" y="4435475"/>
            <a:ext cx="1446212" cy="3937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1" name="Line 30"/>
          <p:cNvSpPr>
            <a:spLocks noChangeShapeType="1"/>
          </p:cNvSpPr>
          <p:nvPr/>
        </p:nvSpPr>
        <p:spPr bwMode="auto">
          <a:xfrm flipV="1">
            <a:off x="5108575" y="4981575"/>
            <a:ext cx="1044575" cy="13303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2" name="Line 31"/>
          <p:cNvSpPr>
            <a:spLocks noChangeShapeType="1"/>
          </p:cNvSpPr>
          <p:nvPr/>
        </p:nvSpPr>
        <p:spPr bwMode="auto">
          <a:xfrm flipH="1" flipV="1">
            <a:off x="4203700" y="3311525"/>
            <a:ext cx="1949450" cy="3365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3" name="Line 31"/>
          <p:cNvSpPr>
            <a:spLocks noChangeShapeType="1"/>
          </p:cNvSpPr>
          <p:nvPr/>
        </p:nvSpPr>
        <p:spPr bwMode="auto">
          <a:xfrm flipH="1">
            <a:off x="4273550" y="3063875"/>
            <a:ext cx="974725" cy="508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4" name="Line 31"/>
          <p:cNvSpPr>
            <a:spLocks noChangeShapeType="1"/>
          </p:cNvSpPr>
          <p:nvPr/>
        </p:nvSpPr>
        <p:spPr bwMode="auto">
          <a:xfrm flipH="1">
            <a:off x="5305425" y="2979738"/>
            <a:ext cx="1292225" cy="508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5" name="Line 31"/>
          <p:cNvSpPr>
            <a:spLocks noChangeShapeType="1"/>
          </p:cNvSpPr>
          <p:nvPr/>
        </p:nvSpPr>
        <p:spPr bwMode="auto">
          <a:xfrm flipH="1" flipV="1">
            <a:off x="3822700" y="2111375"/>
            <a:ext cx="228600" cy="10223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6" name="Line 31"/>
          <p:cNvSpPr>
            <a:spLocks noChangeShapeType="1"/>
          </p:cNvSpPr>
          <p:nvPr/>
        </p:nvSpPr>
        <p:spPr bwMode="auto">
          <a:xfrm flipH="1" flipV="1">
            <a:off x="3155950" y="2257425"/>
            <a:ext cx="782638" cy="84296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7" name="Line 31"/>
          <p:cNvSpPr>
            <a:spLocks noChangeShapeType="1"/>
          </p:cNvSpPr>
          <p:nvPr/>
        </p:nvSpPr>
        <p:spPr bwMode="auto">
          <a:xfrm flipH="1" flipV="1">
            <a:off x="2178050" y="3562350"/>
            <a:ext cx="1358900" cy="66198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>
            <a:off x="2178050" y="4187825"/>
            <a:ext cx="1395413" cy="37623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H="1">
            <a:off x="1547813" y="4632325"/>
            <a:ext cx="533400" cy="2571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 flipH="1" flipV="1">
            <a:off x="1027113" y="4618038"/>
            <a:ext cx="593725" cy="4476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1" name="Line 31"/>
          <p:cNvSpPr>
            <a:spLocks noChangeShapeType="1"/>
          </p:cNvSpPr>
          <p:nvPr/>
        </p:nvSpPr>
        <p:spPr bwMode="auto">
          <a:xfrm flipH="1">
            <a:off x="3155950" y="4418013"/>
            <a:ext cx="327025" cy="893762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2" name="Line 31"/>
          <p:cNvSpPr>
            <a:spLocks noChangeShapeType="1"/>
          </p:cNvSpPr>
          <p:nvPr/>
        </p:nvSpPr>
        <p:spPr bwMode="auto">
          <a:xfrm flipH="1">
            <a:off x="2690813" y="5159375"/>
            <a:ext cx="549275" cy="7207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3" name="Line 31"/>
          <p:cNvSpPr>
            <a:spLocks noChangeShapeType="1"/>
          </p:cNvSpPr>
          <p:nvPr/>
        </p:nvSpPr>
        <p:spPr bwMode="auto">
          <a:xfrm flipH="1" flipV="1">
            <a:off x="3730625" y="4187825"/>
            <a:ext cx="1030288" cy="1397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4" name="Line 31"/>
          <p:cNvSpPr>
            <a:spLocks noChangeShapeType="1"/>
          </p:cNvSpPr>
          <p:nvPr/>
        </p:nvSpPr>
        <p:spPr bwMode="auto">
          <a:xfrm flipH="1" flipV="1">
            <a:off x="4765675" y="4354513"/>
            <a:ext cx="1387475" cy="277812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5" name="Line 31"/>
          <p:cNvSpPr>
            <a:spLocks noChangeShapeType="1"/>
          </p:cNvSpPr>
          <p:nvPr/>
        </p:nvSpPr>
        <p:spPr bwMode="auto">
          <a:xfrm flipH="1">
            <a:off x="1651000" y="4187825"/>
            <a:ext cx="1733550" cy="238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6" name="Line 31"/>
          <p:cNvSpPr>
            <a:spLocks noChangeShapeType="1"/>
          </p:cNvSpPr>
          <p:nvPr/>
        </p:nvSpPr>
        <p:spPr bwMode="auto">
          <a:xfrm flipH="1">
            <a:off x="4144963" y="2427288"/>
            <a:ext cx="1485900" cy="7493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7" name="Line 31"/>
          <p:cNvSpPr>
            <a:spLocks noChangeShapeType="1"/>
          </p:cNvSpPr>
          <p:nvPr/>
        </p:nvSpPr>
        <p:spPr bwMode="auto">
          <a:xfrm flipH="1" flipV="1">
            <a:off x="3608388" y="4340225"/>
            <a:ext cx="777875" cy="72548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8" name="Line 31"/>
          <p:cNvSpPr>
            <a:spLocks noChangeShapeType="1"/>
          </p:cNvSpPr>
          <p:nvPr/>
        </p:nvSpPr>
        <p:spPr bwMode="auto">
          <a:xfrm flipV="1">
            <a:off x="6299200" y="4527550"/>
            <a:ext cx="1592263" cy="3016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09" name="Line 31"/>
          <p:cNvSpPr>
            <a:spLocks noChangeShapeType="1"/>
          </p:cNvSpPr>
          <p:nvPr/>
        </p:nvSpPr>
        <p:spPr bwMode="auto">
          <a:xfrm>
            <a:off x="6186488" y="5014913"/>
            <a:ext cx="1878012" cy="411162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10" name="Line 31"/>
          <p:cNvSpPr>
            <a:spLocks noChangeShapeType="1"/>
          </p:cNvSpPr>
          <p:nvPr/>
        </p:nvSpPr>
        <p:spPr bwMode="auto">
          <a:xfrm flipH="1">
            <a:off x="5178425" y="4953000"/>
            <a:ext cx="838200" cy="10731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11" name="Oval 25"/>
          <p:cNvSpPr>
            <a:spLocks noChangeArrowheads="1"/>
          </p:cNvSpPr>
          <p:nvPr/>
        </p:nvSpPr>
        <p:spPr bwMode="auto">
          <a:xfrm>
            <a:off x="2181225" y="4937125"/>
            <a:ext cx="292100" cy="2905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grpSp>
        <p:nvGrpSpPr>
          <p:cNvPr id="32812" name="Grupa 9"/>
          <p:cNvGrpSpPr>
            <a:grpSpLocks/>
          </p:cNvGrpSpPr>
          <p:nvPr/>
        </p:nvGrpSpPr>
        <p:grpSpPr bwMode="auto">
          <a:xfrm>
            <a:off x="595313" y="1909763"/>
            <a:ext cx="7615237" cy="4687887"/>
            <a:chOff x="596074" y="1760722"/>
            <a:chExt cx="7613827" cy="4687926"/>
          </a:xfrm>
        </p:grpSpPr>
        <p:grpSp>
          <p:nvGrpSpPr>
            <p:cNvPr id="32842" name="Grupa 8"/>
            <p:cNvGrpSpPr>
              <a:grpSpLocks/>
            </p:cNvGrpSpPr>
            <p:nvPr/>
          </p:nvGrpSpPr>
          <p:grpSpPr bwMode="auto">
            <a:xfrm>
              <a:off x="596074" y="1760722"/>
              <a:ext cx="7613827" cy="4687926"/>
              <a:chOff x="596074" y="1760722"/>
              <a:chExt cx="7613827" cy="4687926"/>
            </a:xfrm>
          </p:grpSpPr>
          <p:sp>
            <p:nvSpPr>
              <p:cNvPr id="32849" name="Oval 25"/>
              <p:cNvSpPr>
                <a:spLocks noChangeArrowheads="1"/>
              </p:cNvSpPr>
              <p:nvPr/>
            </p:nvSpPr>
            <p:spPr bwMode="auto">
              <a:xfrm>
                <a:off x="4240163" y="4816415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  <p:grpSp>
            <p:nvGrpSpPr>
              <p:cNvPr id="32850" name="Grupa 7"/>
              <p:cNvGrpSpPr>
                <a:grpSpLocks/>
              </p:cNvGrpSpPr>
              <p:nvPr/>
            </p:nvGrpSpPr>
            <p:grpSpPr bwMode="auto">
              <a:xfrm>
                <a:off x="596074" y="1760722"/>
                <a:ext cx="7613827" cy="4687926"/>
                <a:chOff x="596074" y="1760722"/>
                <a:chExt cx="7613827" cy="4687926"/>
              </a:xfrm>
            </p:grpSpPr>
            <p:sp>
              <p:nvSpPr>
                <p:cNvPr id="32851" name="Oval 25"/>
                <p:cNvSpPr>
                  <a:spLocks noChangeArrowheads="1"/>
                </p:cNvSpPr>
                <p:nvPr/>
              </p:nvSpPr>
              <p:spPr bwMode="auto">
                <a:xfrm>
                  <a:off x="7772904" y="4275564"/>
                  <a:ext cx="291331" cy="29133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CS" altLang="sr-Latn-RS"/>
                </a:p>
              </p:txBody>
            </p:sp>
            <p:grpSp>
              <p:nvGrpSpPr>
                <p:cNvPr id="32852" name="Grupa 6"/>
                <p:cNvGrpSpPr>
                  <a:grpSpLocks/>
                </p:cNvGrpSpPr>
                <p:nvPr/>
              </p:nvGrpSpPr>
              <p:grpSpPr bwMode="auto">
                <a:xfrm>
                  <a:off x="596074" y="1760722"/>
                  <a:ext cx="7613827" cy="4687926"/>
                  <a:chOff x="596074" y="1760722"/>
                  <a:chExt cx="7613827" cy="4687926"/>
                </a:xfrm>
              </p:grpSpPr>
              <p:sp>
                <p:nvSpPr>
                  <p:cNvPr id="3285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475567" y="3916010"/>
                    <a:ext cx="291331" cy="29133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CS" altLang="sr-Latn-RS"/>
                  </a:p>
                </p:txBody>
              </p:sp>
              <p:grpSp>
                <p:nvGrpSpPr>
                  <p:cNvPr id="32854" name="Grupa 5"/>
                  <p:cNvGrpSpPr>
                    <a:grpSpLocks/>
                  </p:cNvGrpSpPr>
                  <p:nvPr/>
                </p:nvGrpSpPr>
                <p:grpSpPr bwMode="auto">
                  <a:xfrm>
                    <a:off x="596074" y="1760722"/>
                    <a:ext cx="7613827" cy="4687926"/>
                    <a:chOff x="596074" y="1760722"/>
                    <a:chExt cx="7613827" cy="4687926"/>
                  </a:xfrm>
                </p:grpSpPr>
                <p:grpSp>
                  <p:nvGrpSpPr>
                    <p:cNvPr id="32855" name="Grupa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074" y="1760722"/>
                      <a:ext cx="7613827" cy="4687926"/>
                      <a:chOff x="596074" y="1760722"/>
                      <a:chExt cx="7613827" cy="4687926"/>
                    </a:xfrm>
                  </p:grpSpPr>
                  <p:sp>
                    <p:nvSpPr>
                      <p:cNvPr id="32857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31494" y="4123165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58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51262" y="3789332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59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68144" y="4414496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0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92860" y="5877272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1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22825" y="5877272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2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3712" y="2810349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3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79712" y="4421230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4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75656" y="4719295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5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9246" y="5163026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6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08166" y="3276406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7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51897" y="2804706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8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02870" y="2856498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6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5828" y="1962533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70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8254" y="1962532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71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48046" y="1830336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72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93919" y="2769462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73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35769" y="3236059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74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96074" y="2179698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>
                          <a:solidFill>
                            <a:srgbClr val="FFFF66"/>
                          </a:solidFill>
                        </a:endParaRPr>
                      </a:p>
                    </p:txBody>
                  </p:sp>
                  <p:sp>
                    <p:nvSpPr>
                      <p:cNvPr id="32875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7172" y="1760722"/>
                        <a:ext cx="571376" cy="571376"/>
                      </a:xfrm>
                      <a:prstGeom prst="ellipse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>
                          <a:solidFill>
                            <a:srgbClr val="FFFF66"/>
                          </a:solidFill>
                        </a:endParaRPr>
                      </a:p>
                    </p:txBody>
                  </p:sp>
                  <p:sp>
                    <p:nvSpPr>
                      <p:cNvPr id="32876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10198" y="2501106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>
                          <a:solidFill>
                            <a:srgbClr val="FFFF66"/>
                          </a:solidFill>
                        </a:endParaRPr>
                      </a:p>
                    </p:txBody>
                  </p:sp>
                  <p:sp>
                    <p:nvSpPr>
                      <p:cNvPr id="32877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20577" y="2565167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>
                          <a:solidFill>
                            <a:srgbClr val="FFFF66"/>
                          </a:solidFill>
                        </a:endParaRPr>
                      </a:p>
                    </p:txBody>
                  </p:sp>
                  <p:sp>
                    <p:nvSpPr>
                      <p:cNvPr id="32878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378803" y="3147829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>
                          <a:solidFill>
                            <a:srgbClr val="FFFF66"/>
                          </a:solidFill>
                        </a:endParaRPr>
                      </a:p>
                    </p:txBody>
                  </p:sp>
                  <p:sp>
                    <p:nvSpPr>
                      <p:cNvPr id="3287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18570" y="4985872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80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1762" y="4322483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81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38046" y="5017360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sp>
                    <p:nvSpPr>
                      <p:cNvPr id="32882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91148" y="5585941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</p:grpSp>
                <p:sp>
                  <p:nvSpPr>
                    <p:cNvPr id="32856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07667" y="2132204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</p:grpSp>
            </p:grpSp>
          </p:grpSp>
        </p:grpSp>
        <p:sp>
          <p:nvSpPr>
            <p:cNvPr id="32843" name="Oval 25"/>
            <p:cNvSpPr>
              <a:spLocks noChangeArrowheads="1"/>
            </p:cNvSpPr>
            <p:nvPr/>
          </p:nvSpPr>
          <p:spPr bwMode="auto">
            <a:xfrm>
              <a:off x="4918021" y="5264978"/>
              <a:ext cx="291331" cy="2913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2844" name="Oval 25"/>
            <p:cNvSpPr>
              <a:spLocks noChangeArrowheads="1"/>
            </p:cNvSpPr>
            <p:nvPr/>
          </p:nvSpPr>
          <p:spPr bwMode="auto">
            <a:xfrm>
              <a:off x="7201529" y="3906349"/>
              <a:ext cx="291331" cy="2913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2845" name="Oval 25"/>
            <p:cNvSpPr>
              <a:spLocks noChangeArrowheads="1"/>
            </p:cNvSpPr>
            <p:nvPr/>
          </p:nvSpPr>
          <p:spPr bwMode="auto">
            <a:xfrm>
              <a:off x="4957203" y="1981156"/>
              <a:ext cx="291331" cy="2913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2846" name="Oval 25"/>
            <p:cNvSpPr>
              <a:spLocks noChangeArrowheads="1"/>
            </p:cNvSpPr>
            <p:nvPr/>
          </p:nvSpPr>
          <p:spPr bwMode="auto">
            <a:xfrm>
              <a:off x="4609237" y="3458205"/>
              <a:ext cx="291331" cy="2913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2847" name="Oval 25"/>
            <p:cNvSpPr>
              <a:spLocks noChangeArrowheads="1"/>
            </p:cNvSpPr>
            <p:nvPr/>
          </p:nvSpPr>
          <p:spPr bwMode="auto">
            <a:xfrm>
              <a:off x="6282918" y="3651557"/>
              <a:ext cx="291331" cy="2913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  <p:sp>
          <p:nvSpPr>
            <p:cNvPr id="32848" name="Oval 25"/>
            <p:cNvSpPr>
              <a:spLocks noChangeArrowheads="1"/>
            </p:cNvSpPr>
            <p:nvPr/>
          </p:nvSpPr>
          <p:spPr bwMode="auto">
            <a:xfrm>
              <a:off x="983579" y="3658291"/>
              <a:ext cx="291331" cy="29133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/>
            </a:p>
          </p:txBody>
        </p:sp>
      </p:grpSp>
      <p:sp>
        <p:nvSpPr>
          <p:cNvPr id="32813" name="Oval 25"/>
          <p:cNvSpPr>
            <a:spLocks noChangeArrowheads="1"/>
          </p:cNvSpPr>
          <p:nvPr/>
        </p:nvSpPr>
        <p:spPr bwMode="auto">
          <a:xfrm>
            <a:off x="5070475" y="4808538"/>
            <a:ext cx="292100" cy="2905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32814" name="Oval 25"/>
          <p:cNvSpPr>
            <a:spLocks noChangeArrowheads="1"/>
          </p:cNvSpPr>
          <p:nvPr/>
        </p:nvSpPr>
        <p:spPr bwMode="auto">
          <a:xfrm>
            <a:off x="6137275" y="5356225"/>
            <a:ext cx="292100" cy="2905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32815" name="Oval 25"/>
          <p:cNvSpPr>
            <a:spLocks noChangeArrowheads="1"/>
          </p:cNvSpPr>
          <p:nvPr/>
        </p:nvSpPr>
        <p:spPr bwMode="auto">
          <a:xfrm>
            <a:off x="6573838" y="5332413"/>
            <a:ext cx="292100" cy="292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32816" name="Oval 25"/>
          <p:cNvSpPr>
            <a:spLocks noChangeArrowheads="1"/>
          </p:cNvSpPr>
          <p:nvPr/>
        </p:nvSpPr>
        <p:spPr bwMode="auto">
          <a:xfrm>
            <a:off x="3597275" y="5122863"/>
            <a:ext cx="290513" cy="292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32817" name="TextBox 63"/>
          <p:cNvSpPr txBox="1">
            <a:spLocks noChangeArrowheads="1"/>
          </p:cNvSpPr>
          <p:nvPr/>
        </p:nvSpPr>
        <p:spPr bwMode="auto">
          <a:xfrm>
            <a:off x="7823200" y="61055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Bjelovar</a:t>
            </a:r>
          </a:p>
        </p:txBody>
      </p:sp>
      <p:sp>
        <p:nvSpPr>
          <p:cNvPr id="32818" name="TextBox 63"/>
          <p:cNvSpPr txBox="1">
            <a:spLocks noChangeArrowheads="1"/>
          </p:cNvSpPr>
          <p:nvPr/>
        </p:nvSpPr>
        <p:spPr bwMode="auto">
          <a:xfrm>
            <a:off x="6300788" y="46958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Koprivnica</a:t>
            </a:r>
          </a:p>
        </p:txBody>
      </p:sp>
      <p:sp>
        <p:nvSpPr>
          <p:cNvPr id="32819" name="TextBox 63"/>
          <p:cNvSpPr txBox="1">
            <a:spLocks noChangeArrowheads="1"/>
          </p:cNvSpPr>
          <p:nvPr/>
        </p:nvSpPr>
        <p:spPr bwMode="auto">
          <a:xfrm>
            <a:off x="5157788" y="6064250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Križevci</a:t>
            </a:r>
          </a:p>
        </p:txBody>
      </p:sp>
      <p:sp>
        <p:nvSpPr>
          <p:cNvPr id="32820" name="TextBox 63"/>
          <p:cNvSpPr txBox="1">
            <a:spLocks noChangeArrowheads="1"/>
          </p:cNvSpPr>
          <p:nvPr/>
        </p:nvSpPr>
        <p:spPr bwMode="auto">
          <a:xfrm>
            <a:off x="7699375" y="2163763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Nagykanizsa</a:t>
            </a:r>
          </a:p>
        </p:txBody>
      </p:sp>
      <p:sp>
        <p:nvSpPr>
          <p:cNvPr id="32821" name="TextBox 63"/>
          <p:cNvSpPr txBox="1">
            <a:spLocks noChangeArrowheads="1"/>
          </p:cNvSpPr>
          <p:nvPr/>
        </p:nvSpPr>
        <p:spPr bwMode="auto">
          <a:xfrm>
            <a:off x="5762625" y="27146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Kotoriba</a:t>
            </a:r>
          </a:p>
        </p:txBody>
      </p:sp>
      <p:sp>
        <p:nvSpPr>
          <p:cNvPr id="32822" name="TextBox 63"/>
          <p:cNvSpPr txBox="1">
            <a:spLocks noChangeArrowheads="1"/>
          </p:cNvSpPr>
          <p:nvPr/>
        </p:nvSpPr>
        <p:spPr bwMode="auto">
          <a:xfrm>
            <a:off x="5951538" y="34639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Prelog</a:t>
            </a:r>
          </a:p>
        </p:txBody>
      </p:sp>
      <p:sp>
        <p:nvSpPr>
          <p:cNvPr id="32823" name="TextBox 63"/>
          <p:cNvSpPr txBox="1">
            <a:spLocks noChangeArrowheads="1"/>
          </p:cNvSpPr>
          <p:nvPr/>
        </p:nvSpPr>
        <p:spPr bwMode="auto">
          <a:xfrm>
            <a:off x="4643438" y="42037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Ludbreg</a:t>
            </a:r>
          </a:p>
        </p:txBody>
      </p:sp>
      <p:sp>
        <p:nvSpPr>
          <p:cNvPr id="32824" name="TextBox 63"/>
          <p:cNvSpPr txBox="1">
            <a:spLocks noChangeArrowheads="1"/>
          </p:cNvSpPr>
          <p:nvPr/>
        </p:nvSpPr>
        <p:spPr bwMode="auto">
          <a:xfrm>
            <a:off x="3492500" y="39878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Varaždin</a:t>
            </a:r>
          </a:p>
        </p:txBody>
      </p:sp>
      <p:sp>
        <p:nvSpPr>
          <p:cNvPr id="32825" name="TextBox 63"/>
          <p:cNvSpPr txBox="1">
            <a:spLocks noChangeArrowheads="1"/>
          </p:cNvSpPr>
          <p:nvPr/>
        </p:nvSpPr>
        <p:spPr bwMode="auto">
          <a:xfrm>
            <a:off x="3995738" y="282416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Čakovec</a:t>
            </a:r>
          </a:p>
        </p:txBody>
      </p:sp>
      <p:sp>
        <p:nvSpPr>
          <p:cNvPr id="32826" name="TextBox 63"/>
          <p:cNvSpPr txBox="1">
            <a:spLocks noChangeArrowheads="1"/>
          </p:cNvSpPr>
          <p:nvPr/>
        </p:nvSpPr>
        <p:spPr bwMode="auto">
          <a:xfrm>
            <a:off x="4510088" y="19335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M. Središće</a:t>
            </a:r>
          </a:p>
        </p:txBody>
      </p:sp>
      <p:sp>
        <p:nvSpPr>
          <p:cNvPr id="32827" name="TextBox 63"/>
          <p:cNvSpPr txBox="1">
            <a:spLocks noChangeArrowheads="1"/>
          </p:cNvSpPr>
          <p:nvPr/>
        </p:nvSpPr>
        <p:spPr bwMode="auto">
          <a:xfrm>
            <a:off x="1331913" y="25431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Ormož</a:t>
            </a:r>
          </a:p>
        </p:txBody>
      </p:sp>
      <p:sp>
        <p:nvSpPr>
          <p:cNvPr id="32828" name="TextBox 63"/>
          <p:cNvSpPr txBox="1">
            <a:spLocks noChangeArrowheads="1"/>
          </p:cNvSpPr>
          <p:nvPr/>
        </p:nvSpPr>
        <p:spPr bwMode="auto">
          <a:xfrm>
            <a:off x="669925" y="21939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Ptuj</a:t>
            </a:r>
          </a:p>
        </p:txBody>
      </p:sp>
      <p:sp>
        <p:nvSpPr>
          <p:cNvPr id="32829" name="TextBox 63"/>
          <p:cNvSpPr txBox="1">
            <a:spLocks noChangeArrowheads="1"/>
          </p:cNvSpPr>
          <p:nvPr/>
        </p:nvSpPr>
        <p:spPr bwMode="auto">
          <a:xfrm>
            <a:off x="982663" y="34004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Vratno</a:t>
            </a:r>
          </a:p>
        </p:txBody>
      </p:sp>
      <p:sp>
        <p:nvSpPr>
          <p:cNvPr id="32830" name="TextBox 63"/>
          <p:cNvSpPr txBox="1">
            <a:spLocks noChangeArrowheads="1"/>
          </p:cNvSpPr>
          <p:nvPr/>
        </p:nvSpPr>
        <p:spPr bwMode="auto">
          <a:xfrm>
            <a:off x="188913" y="356711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Trakošćan</a:t>
            </a:r>
          </a:p>
        </p:txBody>
      </p:sp>
      <p:sp>
        <p:nvSpPr>
          <p:cNvPr id="32831" name="TextBox 63"/>
          <p:cNvSpPr txBox="1">
            <a:spLocks noChangeArrowheads="1"/>
          </p:cNvSpPr>
          <p:nvPr/>
        </p:nvSpPr>
        <p:spPr bwMode="auto">
          <a:xfrm>
            <a:off x="107950" y="4510088"/>
            <a:ext cx="96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Bednja</a:t>
            </a:r>
          </a:p>
        </p:txBody>
      </p:sp>
      <p:sp>
        <p:nvSpPr>
          <p:cNvPr id="32832" name="TextBox 63"/>
          <p:cNvSpPr txBox="1">
            <a:spLocks noChangeArrowheads="1"/>
          </p:cNvSpPr>
          <p:nvPr/>
        </p:nvSpPr>
        <p:spPr bwMode="auto">
          <a:xfrm>
            <a:off x="406400" y="499586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Lepoglava</a:t>
            </a:r>
          </a:p>
        </p:txBody>
      </p:sp>
      <p:sp>
        <p:nvSpPr>
          <p:cNvPr id="32833" name="TextBox 63"/>
          <p:cNvSpPr txBox="1">
            <a:spLocks noChangeArrowheads="1"/>
          </p:cNvSpPr>
          <p:nvPr/>
        </p:nvSpPr>
        <p:spPr bwMode="auto">
          <a:xfrm>
            <a:off x="2987675" y="5499100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Novi Marof</a:t>
            </a:r>
          </a:p>
        </p:txBody>
      </p:sp>
      <p:sp>
        <p:nvSpPr>
          <p:cNvPr id="32834" name="TextBox 63"/>
          <p:cNvSpPr txBox="1">
            <a:spLocks noChangeArrowheads="1"/>
          </p:cNvSpPr>
          <p:nvPr/>
        </p:nvSpPr>
        <p:spPr bwMode="auto">
          <a:xfrm>
            <a:off x="7918450" y="4964113"/>
            <a:ext cx="1179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Kloštar P.</a:t>
            </a:r>
          </a:p>
        </p:txBody>
      </p:sp>
      <p:sp>
        <p:nvSpPr>
          <p:cNvPr id="32835" name="Oval 25"/>
          <p:cNvSpPr>
            <a:spLocks noChangeArrowheads="1"/>
          </p:cNvSpPr>
          <p:nvPr/>
        </p:nvSpPr>
        <p:spPr bwMode="auto">
          <a:xfrm>
            <a:off x="4471988" y="1628775"/>
            <a:ext cx="292100" cy="2921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sr-Latn-RS">
              <a:solidFill>
                <a:srgbClr val="FFFF66"/>
              </a:solidFill>
            </a:endParaRPr>
          </a:p>
        </p:txBody>
      </p:sp>
      <p:sp>
        <p:nvSpPr>
          <p:cNvPr id="32836" name="TextBox 63"/>
          <p:cNvSpPr txBox="1">
            <a:spLocks noChangeArrowheads="1"/>
          </p:cNvSpPr>
          <p:nvPr/>
        </p:nvSpPr>
        <p:spPr bwMode="auto">
          <a:xfrm>
            <a:off x="4662488" y="16351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Lendava</a:t>
            </a:r>
          </a:p>
        </p:txBody>
      </p:sp>
      <p:sp>
        <p:nvSpPr>
          <p:cNvPr id="32837" name="Line 30"/>
          <p:cNvSpPr>
            <a:spLocks noChangeShapeType="1"/>
          </p:cNvSpPr>
          <p:nvPr/>
        </p:nvSpPr>
        <p:spPr bwMode="auto">
          <a:xfrm>
            <a:off x="212725" y="5992813"/>
            <a:ext cx="857250" cy="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38" name="Line 30"/>
          <p:cNvSpPr>
            <a:spLocks noChangeShapeType="1"/>
          </p:cNvSpPr>
          <p:nvPr/>
        </p:nvSpPr>
        <p:spPr bwMode="auto">
          <a:xfrm>
            <a:off x="212725" y="6308725"/>
            <a:ext cx="857250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839" name="TextBox 63"/>
          <p:cNvSpPr txBox="1">
            <a:spLocks noChangeArrowheads="1"/>
          </p:cNvSpPr>
          <p:nvPr/>
        </p:nvSpPr>
        <p:spPr bwMode="auto">
          <a:xfrm>
            <a:off x="34925" y="5732463"/>
            <a:ext cx="128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VLAK</a:t>
            </a:r>
          </a:p>
        </p:txBody>
      </p:sp>
      <p:sp>
        <p:nvSpPr>
          <p:cNvPr id="32840" name="TextBox 63"/>
          <p:cNvSpPr txBox="1">
            <a:spLocks noChangeArrowheads="1"/>
          </p:cNvSpPr>
          <p:nvPr/>
        </p:nvSpPr>
        <p:spPr bwMode="auto">
          <a:xfrm>
            <a:off x="34925" y="63087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AUTOBUS</a:t>
            </a:r>
          </a:p>
        </p:txBody>
      </p:sp>
      <p:sp>
        <p:nvSpPr>
          <p:cNvPr id="32841" name="TextBox 63"/>
          <p:cNvSpPr txBox="1">
            <a:spLocks noChangeArrowheads="1"/>
          </p:cNvSpPr>
          <p:nvPr/>
        </p:nvSpPr>
        <p:spPr bwMode="auto">
          <a:xfrm>
            <a:off x="1943100" y="46513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Ivanec</a:t>
            </a:r>
          </a:p>
        </p:txBody>
      </p:sp>
      <p:sp>
        <p:nvSpPr>
          <p:cNvPr id="115" name="TekstniOkvir 114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Shema javnog prijevoza danas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1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:\Savez za željeznicu\2014-02-10 Karlovac\materijali\Ditzingen stajališ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988840"/>
            <a:ext cx="623728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1052736"/>
            <a:ext cx="8858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marL="342900" indent="-342900"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hr-H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Primjer integracije željeznice, autobusa, bicikala i automobila, </a:t>
            </a:r>
            <a:r>
              <a:rPr lang="hr-HR" sz="2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Ditzingen</a:t>
            </a:r>
            <a:r>
              <a:rPr lang="hr-HR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, Njemačka</a:t>
            </a:r>
          </a:p>
        </p:txBody>
      </p:sp>
      <p:sp>
        <p:nvSpPr>
          <p:cNvPr id="4" name="TekstniOkvir 3"/>
          <p:cNvSpPr txBox="1"/>
          <p:nvPr/>
        </p:nvSpPr>
        <p:spPr>
          <a:xfrm rot="16200000">
            <a:off x="5751944" y="4177475"/>
            <a:ext cx="43362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 smtClean="0">
                <a:latin typeface="Arial" pitchFamily="34" charset="0"/>
                <a:cs typeface="Arial" pitchFamily="34" charset="0"/>
              </a:rPr>
              <a:t>Izvor: </a:t>
            </a:r>
            <a:r>
              <a:rPr lang="hr-HR" sz="800" dirty="0" err="1" smtClean="0">
                <a:latin typeface="Arial" pitchFamily="34" charset="0"/>
                <a:cs typeface="Arial" pitchFamily="34" charset="0"/>
              </a:rPr>
              <a:t>Verkehrs</a:t>
            </a:r>
            <a:r>
              <a:rPr lang="hr-H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800" dirty="0" err="1" smtClean="0">
                <a:latin typeface="Arial" pitchFamily="34" charset="0"/>
                <a:cs typeface="Arial" pitchFamily="34" charset="0"/>
              </a:rPr>
              <a:t>und</a:t>
            </a:r>
            <a:r>
              <a:rPr lang="hr-HR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800" dirty="0" err="1" smtClean="0">
                <a:latin typeface="Arial" pitchFamily="34" charset="0"/>
                <a:cs typeface="Arial" pitchFamily="34" charset="0"/>
              </a:rPr>
              <a:t>Tariffverbund</a:t>
            </a:r>
            <a:r>
              <a:rPr lang="hr-HR" sz="800" dirty="0" smtClean="0">
                <a:latin typeface="Arial" pitchFamily="34" charset="0"/>
                <a:cs typeface="Arial" pitchFamily="34" charset="0"/>
              </a:rPr>
              <a:t> Stuttgart, </a:t>
            </a:r>
            <a:r>
              <a:rPr lang="hr-HR" sz="800" dirty="0" smtClean="0">
                <a:latin typeface="Arial" pitchFamily="34" charset="0"/>
                <a:cs typeface="Arial" pitchFamily="34" charset="0"/>
                <a:hlinkClick r:id="rId3"/>
              </a:rPr>
              <a:t>www.vvs.de</a:t>
            </a:r>
            <a:r>
              <a:rPr lang="hr-HR" sz="800" dirty="0" smtClean="0">
                <a:latin typeface="Arial" pitchFamily="34" charset="0"/>
                <a:cs typeface="Arial" pitchFamily="34" charset="0"/>
              </a:rPr>
              <a:t>, 2014. </a:t>
            </a:r>
            <a:endParaRPr lang="hr-H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0"/>
          <p:cNvSpPr>
            <a:spLocks noChangeShapeType="1"/>
          </p:cNvSpPr>
          <p:nvPr/>
        </p:nvSpPr>
        <p:spPr bwMode="auto">
          <a:xfrm flipH="1">
            <a:off x="3536950" y="3281363"/>
            <a:ext cx="568325" cy="9429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0" name="Line 31"/>
          <p:cNvSpPr>
            <a:spLocks noChangeShapeType="1"/>
          </p:cNvSpPr>
          <p:nvPr/>
        </p:nvSpPr>
        <p:spPr bwMode="auto">
          <a:xfrm flipH="1">
            <a:off x="4051300" y="2278063"/>
            <a:ext cx="369888" cy="8223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1" name="Line 30"/>
          <p:cNvSpPr>
            <a:spLocks noChangeShapeType="1"/>
          </p:cNvSpPr>
          <p:nvPr/>
        </p:nvSpPr>
        <p:spPr bwMode="auto">
          <a:xfrm flipV="1">
            <a:off x="1835150" y="5880100"/>
            <a:ext cx="901700" cy="717550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2" name="Line 30"/>
          <p:cNvSpPr>
            <a:spLocks noChangeShapeType="1"/>
          </p:cNvSpPr>
          <p:nvPr/>
        </p:nvSpPr>
        <p:spPr bwMode="auto">
          <a:xfrm flipH="1">
            <a:off x="2136775" y="4271963"/>
            <a:ext cx="1400175" cy="4445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3" name="Line 30"/>
          <p:cNvSpPr>
            <a:spLocks noChangeShapeType="1"/>
          </p:cNvSpPr>
          <p:nvPr/>
        </p:nvSpPr>
        <p:spPr bwMode="auto">
          <a:xfrm flipH="1">
            <a:off x="1620838" y="4716463"/>
            <a:ext cx="515937" cy="29845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4" name="Line 30"/>
          <p:cNvSpPr>
            <a:spLocks noChangeShapeType="1"/>
          </p:cNvSpPr>
          <p:nvPr/>
        </p:nvSpPr>
        <p:spPr bwMode="auto">
          <a:xfrm flipH="1">
            <a:off x="1274763" y="5010150"/>
            <a:ext cx="376237" cy="4476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5" name="Line 30"/>
          <p:cNvSpPr>
            <a:spLocks noChangeShapeType="1"/>
          </p:cNvSpPr>
          <p:nvPr/>
        </p:nvSpPr>
        <p:spPr bwMode="auto">
          <a:xfrm flipH="1">
            <a:off x="3282950" y="4346575"/>
            <a:ext cx="290513" cy="9652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6" name="Line 30"/>
          <p:cNvSpPr>
            <a:spLocks noChangeShapeType="1"/>
          </p:cNvSpPr>
          <p:nvPr/>
        </p:nvSpPr>
        <p:spPr bwMode="auto">
          <a:xfrm flipH="1">
            <a:off x="2854325" y="5311775"/>
            <a:ext cx="428625" cy="62865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7" name="Line 30"/>
          <p:cNvSpPr>
            <a:spLocks noChangeShapeType="1"/>
          </p:cNvSpPr>
          <p:nvPr/>
        </p:nvSpPr>
        <p:spPr bwMode="auto">
          <a:xfrm flipV="1">
            <a:off x="5187950" y="6311900"/>
            <a:ext cx="2482850" cy="66675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8" name="Line 30"/>
          <p:cNvSpPr>
            <a:spLocks noChangeShapeType="1"/>
          </p:cNvSpPr>
          <p:nvPr/>
        </p:nvSpPr>
        <p:spPr bwMode="auto">
          <a:xfrm flipV="1">
            <a:off x="7858125" y="5311775"/>
            <a:ext cx="206375" cy="927100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29" name="Line 30"/>
          <p:cNvSpPr>
            <a:spLocks noChangeShapeType="1"/>
          </p:cNvSpPr>
          <p:nvPr/>
        </p:nvSpPr>
        <p:spPr bwMode="auto">
          <a:xfrm flipH="1" flipV="1">
            <a:off x="8167688" y="5343525"/>
            <a:ext cx="796925" cy="282575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0" name="Line 30"/>
          <p:cNvSpPr>
            <a:spLocks noChangeShapeType="1"/>
          </p:cNvSpPr>
          <p:nvPr/>
        </p:nvSpPr>
        <p:spPr bwMode="auto">
          <a:xfrm flipH="1">
            <a:off x="4144963" y="2328863"/>
            <a:ext cx="385762" cy="88106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1" name="Line 30"/>
          <p:cNvSpPr>
            <a:spLocks noChangeShapeType="1"/>
          </p:cNvSpPr>
          <p:nvPr/>
        </p:nvSpPr>
        <p:spPr bwMode="auto">
          <a:xfrm>
            <a:off x="3255963" y="3100388"/>
            <a:ext cx="795337" cy="153987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2" name="Line 30"/>
          <p:cNvSpPr>
            <a:spLocks noChangeShapeType="1"/>
          </p:cNvSpPr>
          <p:nvPr/>
        </p:nvSpPr>
        <p:spPr bwMode="auto">
          <a:xfrm flipV="1">
            <a:off x="4279900" y="3176588"/>
            <a:ext cx="968375" cy="857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3" name="Line 30"/>
          <p:cNvSpPr>
            <a:spLocks noChangeShapeType="1"/>
          </p:cNvSpPr>
          <p:nvPr/>
        </p:nvSpPr>
        <p:spPr bwMode="auto">
          <a:xfrm flipV="1">
            <a:off x="6299200" y="3425825"/>
            <a:ext cx="1225550" cy="13335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4" name="Line 30"/>
          <p:cNvSpPr>
            <a:spLocks noChangeShapeType="1"/>
          </p:cNvSpPr>
          <p:nvPr/>
        </p:nvSpPr>
        <p:spPr bwMode="auto">
          <a:xfrm flipV="1">
            <a:off x="5278438" y="3090863"/>
            <a:ext cx="1319212" cy="857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5" name="Line 30"/>
          <p:cNvSpPr>
            <a:spLocks noChangeShapeType="1"/>
          </p:cNvSpPr>
          <p:nvPr/>
        </p:nvSpPr>
        <p:spPr bwMode="auto">
          <a:xfrm>
            <a:off x="6153150" y="4802188"/>
            <a:ext cx="1911350" cy="4318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6" name="Line 30"/>
          <p:cNvSpPr>
            <a:spLocks noChangeShapeType="1"/>
          </p:cNvSpPr>
          <p:nvPr/>
        </p:nvSpPr>
        <p:spPr bwMode="auto">
          <a:xfrm>
            <a:off x="3595688" y="4303713"/>
            <a:ext cx="1081087" cy="1143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7" name="Line 30"/>
          <p:cNvSpPr>
            <a:spLocks noChangeShapeType="1"/>
          </p:cNvSpPr>
          <p:nvPr/>
        </p:nvSpPr>
        <p:spPr bwMode="auto">
          <a:xfrm>
            <a:off x="4706938" y="4435475"/>
            <a:ext cx="1446212" cy="3937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8" name="Line 30"/>
          <p:cNvSpPr>
            <a:spLocks noChangeShapeType="1"/>
          </p:cNvSpPr>
          <p:nvPr/>
        </p:nvSpPr>
        <p:spPr bwMode="auto">
          <a:xfrm flipV="1">
            <a:off x="5108575" y="4981575"/>
            <a:ext cx="1044575" cy="13303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39" name="Line 31"/>
          <p:cNvSpPr>
            <a:spLocks noChangeShapeType="1"/>
          </p:cNvSpPr>
          <p:nvPr/>
        </p:nvSpPr>
        <p:spPr bwMode="auto">
          <a:xfrm flipH="1" flipV="1">
            <a:off x="4203700" y="3311525"/>
            <a:ext cx="561975" cy="4048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0" name="Line 31"/>
          <p:cNvSpPr>
            <a:spLocks noChangeShapeType="1"/>
          </p:cNvSpPr>
          <p:nvPr/>
        </p:nvSpPr>
        <p:spPr bwMode="auto">
          <a:xfrm flipH="1">
            <a:off x="4273550" y="3063875"/>
            <a:ext cx="974725" cy="508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1" name="Line 31"/>
          <p:cNvSpPr>
            <a:spLocks noChangeShapeType="1"/>
          </p:cNvSpPr>
          <p:nvPr/>
        </p:nvSpPr>
        <p:spPr bwMode="auto">
          <a:xfrm flipH="1">
            <a:off x="5305425" y="2979738"/>
            <a:ext cx="1292225" cy="508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2" name="Line 31"/>
          <p:cNvSpPr>
            <a:spLocks noChangeShapeType="1"/>
          </p:cNvSpPr>
          <p:nvPr/>
        </p:nvSpPr>
        <p:spPr bwMode="auto">
          <a:xfrm flipH="1" flipV="1">
            <a:off x="3822700" y="2111375"/>
            <a:ext cx="661988" cy="1587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3" name="Line 31"/>
          <p:cNvSpPr>
            <a:spLocks noChangeShapeType="1"/>
          </p:cNvSpPr>
          <p:nvPr/>
        </p:nvSpPr>
        <p:spPr bwMode="auto">
          <a:xfrm flipH="1">
            <a:off x="3155950" y="2130425"/>
            <a:ext cx="638175" cy="1270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4" name="Line 31"/>
          <p:cNvSpPr>
            <a:spLocks noChangeShapeType="1"/>
          </p:cNvSpPr>
          <p:nvPr/>
        </p:nvSpPr>
        <p:spPr bwMode="auto">
          <a:xfrm flipH="1" flipV="1">
            <a:off x="2178050" y="3562350"/>
            <a:ext cx="1358900" cy="66198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5" name="Line 31"/>
          <p:cNvSpPr>
            <a:spLocks noChangeShapeType="1"/>
          </p:cNvSpPr>
          <p:nvPr/>
        </p:nvSpPr>
        <p:spPr bwMode="auto">
          <a:xfrm flipH="1">
            <a:off x="2178050" y="4187825"/>
            <a:ext cx="1395413" cy="376238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 flipH="1">
            <a:off x="1547813" y="4632325"/>
            <a:ext cx="533400" cy="2571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 flipV="1">
            <a:off x="1027113" y="4618038"/>
            <a:ext cx="593725" cy="4476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8" name="Line 31"/>
          <p:cNvSpPr>
            <a:spLocks noChangeShapeType="1"/>
          </p:cNvSpPr>
          <p:nvPr/>
        </p:nvSpPr>
        <p:spPr bwMode="auto">
          <a:xfrm flipH="1">
            <a:off x="3155950" y="4418013"/>
            <a:ext cx="327025" cy="89376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49" name="Line 31"/>
          <p:cNvSpPr>
            <a:spLocks noChangeShapeType="1"/>
          </p:cNvSpPr>
          <p:nvPr/>
        </p:nvSpPr>
        <p:spPr bwMode="auto">
          <a:xfrm flipH="1">
            <a:off x="2690813" y="5159375"/>
            <a:ext cx="549275" cy="72072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0" name="Line 31"/>
          <p:cNvSpPr>
            <a:spLocks noChangeShapeType="1"/>
          </p:cNvSpPr>
          <p:nvPr/>
        </p:nvSpPr>
        <p:spPr bwMode="auto">
          <a:xfrm flipH="1" flipV="1">
            <a:off x="3730625" y="4187825"/>
            <a:ext cx="1030288" cy="1397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1" name="Line 31"/>
          <p:cNvSpPr>
            <a:spLocks noChangeShapeType="1"/>
          </p:cNvSpPr>
          <p:nvPr/>
        </p:nvSpPr>
        <p:spPr bwMode="auto">
          <a:xfrm flipH="1" flipV="1">
            <a:off x="4765675" y="4354513"/>
            <a:ext cx="1387475" cy="27781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2" name="Line 31"/>
          <p:cNvSpPr>
            <a:spLocks noChangeShapeType="1"/>
          </p:cNvSpPr>
          <p:nvPr/>
        </p:nvSpPr>
        <p:spPr bwMode="auto">
          <a:xfrm flipH="1" flipV="1">
            <a:off x="1651000" y="4211638"/>
            <a:ext cx="430213" cy="420687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3" name="Line 31"/>
          <p:cNvSpPr>
            <a:spLocks noChangeShapeType="1"/>
          </p:cNvSpPr>
          <p:nvPr/>
        </p:nvSpPr>
        <p:spPr bwMode="auto">
          <a:xfrm flipH="1">
            <a:off x="5278438" y="2427288"/>
            <a:ext cx="352425" cy="706437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4" name="Line 31"/>
          <p:cNvSpPr>
            <a:spLocks noChangeShapeType="1"/>
          </p:cNvSpPr>
          <p:nvPr/>
        </p:nvSpPr>
        <p:spPr bwMode="auto">
          <a:xfrm flipH="1" flipV="1">
            <a:off x="3608388" y="4340225"/>
            <a:ext cx="777875" cy="72548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5" name="Line 31"/>
          <p:cNvSpPr>
            <a:spLocks noChangeShapeType="1"/>
          </p:cNvSpPr>
          <p:nvPr/>
        </p:nvSpPr>
        <p:spPr bwMode="auto">
          <a:xfrm>
            <a:off x="7378700" y="4257675"/>
            <a:ext cx="512763" cy="2698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6" name="Line 31"/>
          <p:cNvSpPr>
            <a:spLocks noChangeShapeType="1"/>
          </p:cNvSpPr>
          <p:nvPr/>
        </p:nvSpPr>
        <p:spPr bwMode="auto">
          <a:xfrm>
            <a:off x="7961313" y="4632325"/>
            <a:ext cx="103187" cy="7937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7" name="Line 31"/>
          <p:cNvSpPr>
            <a:spLocks noChangeShapeType="1"/>
          </p:cNvSpPr>
          <p:nvPr/>
        </p:nvSpPr>
        <p:spPr bwMode="auto">
          <a:xfrm flipH="1">
            <a:off x="5178425" y="4953000"/>
            <a:ext cx="838200" cy="107315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8" name="Line 30"/>
          <p:cNvSpPr>
            <a:spLocks noChangeShapeType="1"/>
          </p:cNvSpPr>
          <p:nvPr/>
        </p:nvSpPr>
        <p:spPr bwMode="auto">
          <a:xfrm flipV="1">
            <a:off x="6573838" y="2770188"/>
            <a:ext cx="550862" cy="30321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59" name="Line 30"/>
          <p:cNvSpPr>
            <a:spLocks noChangeShapeType="1"/>
          </p:cNvSpPr>
          <p:nvPr/>
        </p:nvSpPr>
        <p:spPr bwMode="auto">
          <a:xfrm flipV="1">
            <a:off x="7104063" y="2257425"/>
            <a:ext cx="388937" cy="4730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0" name="Line 30"/>
          <p:cNvSpPr>
            <a:spLocks noChangeShapeType="1"/>
          </p:cNvSpPr>
          <p:nvPr/>
        </p:nvSpPr>
        <p:spPr bwMode="auto">
          <a:xfrm>
            <a:off x="7108825" y="2868613"/>
            <a:ext cx="415925" cy="55721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1" name="Line 31"/>
          <p:cNvSpPr>
            <a:spLocks noChangeShapeType="1"/>
          </p:cNvSpPr>
          <p:nvPr/>
        </p:nvSpPr>
        <p:spPr bwMode="auto">
          <a:xfrm flipH="1">
            <a:off x="6429375" y="4202113"/>
            <a:ext cx="887413" cy="560387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2" name="Line 31"/>
          <p:cNvSpPr>
            <a:spLocks noChangeShapeType="1"/>
          </p:cNvSpPr>
          <p:nvPr/>
        </p:nvSpPr>
        <p:spPr bwMode="auto">
          <a:xfrm flipH="1" flipV="1">
            <a:off x="5278438" y="3232150"/>
            <a:ext cx="874712" cy="3397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3" name="Line 31"/>
          <p:cNvSpPr>
            <a:spLocks noChangeShapeType="1"/>
          </p:cNvSpPr>
          <p:nvPr/>
        </p:nvSpPr>
        <p:spPr bwMode="auto">
          <a:xfrm flipH="1" flipV="1">
            <a:off x="6159500" y="3613150"/>
            <a:ext cx="279400" cy="3397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4" name="Line 31"/>
          <p:cNvSpPr>
            <a:spLocks noChangeShapeType="1"/>
          </p:cNvSpPr>
          <p:nvPr/>
        </p:nvSpPr>
        <p:spPr bwMode="auto">
          <a:xfrm flipV="1">
            <a:off x="6283325" y="3975100"/>
            <a:ext cx="146050" cy="74136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5" name="Line 31"/>
          <p:cNvSpPr>
            <a:spLocks noChangeShapeType="1"/>
          </p:cNvSpPr>
          <p:nvPr/>
        </p:nvSpPr>
        <p:spPr bwMode="auto">
          <a:xfrm flipH="1">
            <a:off x="6216650" y="3176588"/>
            <a:ext cx="381000" cy="3302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6" name="Line 31"/>
          <p:cNvSpPr>
            <a:spLocks noChangeShapeType="1"/>
          </p:cNvSpPr>
          <p:nvPr/>
        </p:nvSpPr>
        <p:spPr bwMode="auto">
          <a:xfrm flipH="1" flipV="1">
            <a:off x="3094038" y="2282825"/>
            <a:ext cx="161925" cy="7477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7" name="Line 31"/>
          <p:cNvSpPr>
            <a:spLocks noChangeShapeType="1"/>
          </p:cNvSpPr>
          <p:nvPr/>
        </p:nvSpPr>
        <p:spPr bwMode="auto">
          <a:xfrm flipH="1" flipV="1">
            <a:off x="3155950" y="2228850"/>
            <a:ext cx="841375" cy="92233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8" name="Line 31"/>
          <p:cNvSpPr>
            <a:spLocks noChangeShapeType="1"/>
          </p:cNvSpPr>
          <p:nvPr/>
        </p:nvSpPr>
        <p:spPr bwMode="auto">
          <a:xfrm flipH="1" flipV="1">
            <a:off x="4537075" y="2228850"/>
            <a:ext cx="641350" cy="5397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69" name="Line 31"/>
          <p:cNvSpPr>
            <a:spLocks noChangeShapeType="1"/>
          </p:cNvSpPr>
          <p:nvPr/>
        </p:nvSpPr>
        <p:spPr bwMode="auto">
          <a:xfrm flipH="1" flipV="1">
            <a:off x="5110163" y="2270125"/>
            <a:ext cx="542925" cy="15716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0" name="Line 31"/>
          <p:cNvSpPr>
            <a:spLocks noChangeShapeType="1"/>
          </p:cNvSpPr>
          <p:nvPr/>
        </p:nvSpPr>
        <p:spPr bwMode="auto">
          <a:xfrm flipV="1">
            <a:off x="4754563" y="3606800"/>
            <a:ext cx="1320800" cy="7858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1" name="Line 31"/>
          <p:cNvSpPr>
            <a:spLocks noChangeShapeType="1"/>
          </p:cNvSpPr>
          <p:nvPr/>
        </p:nvSpPr>
        <p:spPr bwMode="auto">
          <a:xfrm>
            <a:off x="4746625" y="3794125"/>
            <a:ext cx="0" cy="5524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2" name="Line 31"/>
          <p:cNvSpPr>
            <a:spLocks noChangeShapeType="1"/>
          </p:cNvSpPr>
          <p:nvPr/>
        </p:nvSpPr>
        <p:spPr bwMode="auto">
          <a:xfrm flipH="1">
            <a:off x="4822825" y="3176588"/>
            <a:ext cx="425450" cy="5397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3" name="Line 31"/>
          <p:cNvSpPr>
            <a:spLocks noChangeShapeType="1"/>
          </p:cNvSpPr>
          <p:nvPr/>
        </p:nvSpPr>
        <p:spPr bwMode="auto">
          <a:xfrm flipH="1">
            <a:off x="4421188" y="4429125"/>
            <a:ext cx="279400" cy="70643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4" name="Line 31"/>
          <p:cNvSpPr>
            <a:spLocks noChangeShapeType="1"/>
          </p:cNvSpPr>
          <p:nvPr/>
        </p:nvSpPr>
        <p:spPr bwMode="auto">
          <a:xfrm flipH="1" flipV="1">
            <a:off x="4518025" y="5189538"/>
            <a:ext cx="517525" cy="369887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5" name="Line 31"/>
          <p:cNvSpPr>
            <a:spLocks noChangeShapeType="1"/>
          </p:cNvSpPr>
          <p:nvPr/>
        </p:nvSpPr>
        <p:spPr bwMode="auto">
          <a:xfrm flipH="1" flipV="1">
            <a:off x="5010150" y="5559425"/>
            <a:ext cx="92075" cy="5397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6" name="Line 30"/>
          <p:cNvSpPr>
            <a:spLocks noChangeShapeType="1"/>
          </p:cNvSpPr>
          <p:nvPr/>
        </p:nvSpPr>
        <p:spPr bwMode="auto">
          <a:xfrm>
            <a:off x="1592263" y="2865438"/>
            <a:ext cx="1647825" cy="207962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7" name="Line 30"/>
          <p:cNvSpPr>
            <a:spLocks noChangeShapeType="1"/>
          </p:cNvSpPr>
          <p:nvPr/>
        </p:nvSpPr>
        <p:spPr bwMode="auto">
          <a:xfrm>
            <a:off x="825500" y="2593975"/>
            <a:ext cx="741363" cy="2667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8" name="Line 30"/>
          <p:cNvSpPr>
            <a:spLocks noChangeShapeType="1"/>
          </p:cNvSpPr>
          <p:nvPr/>
        </p:nvSpPr>
        <p:spPr bwMode="auto">
          <a:xfrm>
            <a:off x="106363" y="2252663"/>
            <a:ext cx="677862" cy="347662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79" name="Line 30"/>
          <p:cNvSpPr>
            <a:spLocks noChangeShapeType="1"/>
          </p:cNvSpPr>
          <p:nvPr/>
        </p:nvSpPr>
        <p:spPr bwMode="auto">
          <a:xfrm flipV="1">
            <a:off x="7553325" y="1619250"/>
            <a:ext cx="835025" cy="496888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0" name="Line 30"/>
          <p:cNvSpPr>
            <a:spLocks noChangeShapeType="1"/>
          </p:cNvSpPr>
          <p:nvPr/>
        </p:nvSpPr>
        <p:spPr bwMode="auto">
          <a:xfrm flipV="1">
            <a:off x="7570788" y="2936875"/>
            <a:ext cx="835025" cy="496888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1" name="Line 31"/>
          <p:cNvSpPr>
            <a:spLocks noChangeShapeType="1"/>
          </p:cNvSpPr>
          <p:nvPr/>
        </p:nvSpPr>
        <p:spPr bwMode="auto">
          <a:xfrm flipH="1" flipV="1">
            <a:off x="1570038" y="2854325"/>
            <a:ext cx="511175" cy="7080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2" name="Line 31"/>
          <p:cNvSpPr>
            <a:spLocks noChangeShapeType="1"/>
          </p:cNvSpPr>
          <p:nvPr/>
        </p:nvSpPr>
        <p:spPr bwMode="auto">
          <a:xfrm flipH="1" flipV="1">
            <a:off x="1149350" y="3933825"/>
            <a:ext cx="501650" cy="32385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3" name="Line 31"/>
          <p:cNvSpPr>
            <a:spLocks noChangeShapeType="1"/>
          </p:cNvSpPr>
          <p:nvPr/>
        </p:nvSpPr>
        <p:spPr bwMode="auto">
          <a:xfrm flipV="1">
            <a:off x="1027113" y="3975100"/>
            <a:ext cx="53975" cy="5953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4" name="Line 31"/>
          <p:cNvSpPr>
            <a:spLocks noChangeShapeType="1"/>
          </p:cNvSpPr>
          <p:nvPr/>
        </p:nvSpPr>
        <p:spPr bwMode="auto">
          <a:xfrm flipV="1">
            <a:off x="1711325" y="3587750"/>
            <a:ext cx="369888" cy="5969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5" name="Line 31"/>
          <p:cNvSpPr>
            <a:spLocks noChangeShapeType="1"/>
          </p:cNvSpPr>
          <p:nvPr/>
        </p:nvSpPr>
        <p:spPr bwMode="auto">
          <a:xfrm flipH="1" flipV="1">
            <a:off x="2125663" y="4762500"/>
            <a:ext cx="201612" cy="42703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6" name="Line 31"/>
          <p:cNvSpPr>
            <a:spLocks noChangeShapeType="1"/>
          </p:cNvSpPr>
          <p:nvPr/>
        </p:nvSpPr>
        <p:spPr bwMode="auto">
          <a:xfrm flipH="1">
            <a:off x="3319463" y="5167313"/>
            <a:ext cx="1019175" cy="144462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7" name="Line 31"/>
          <p:cNvSpPr>
            <a:spLocks noChangeShapeType="1"/>
          </p:cNvSpPr>
          <p:nvPr/>
        </p:nvSpPr>
        <p:spPr bwMode="auto">
          <a:xfrm flipV="1">
            <a:off x="2178050" y="3133725"/>
            <a:ext cx="1062038" cy="3556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8" name="Line 30"/>
          <p:cNvSpPr>
            <a:spLocks noChangeShapeType="1"/>
          </p:cNvSpPr>
          <p:nvPr/>
        </p:nvSpPr>
        <p:spPr bwMode="auto">
          <a:xfrm flipV="1">
            <a:off x="6327775" y="3578225"/>
            <a:ext cx="1225550" cy="13335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89" name="Line 30"/>
          <p:cNvSpPr>
            <a:spLocks noChangeShapeType="1"/>
          </p:cNvSpPr>
          <p:nvPr/>
        </p:nvSpPr>
        <p:spPr bwMode="auto">
          <a:xfrm>
            <a:off x="6153150" y="4954588"/>
            <a:ext cx="1911350" cy="43180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0" name="Line 31"/>
          <p:cNvSpPr>
            <a:spLocks noChangeShapeType="1"/>
          </p:cNvSpPr>
          <p:nvPr/>
        </p:nvSpPr>
        <p:spPr bwMode="auto">
          <a:xfrm flipH="1">
            <a:off x="3502025" y="3317875"/>
            <a:ext cx="449263" cy="7397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1" name="Line 31"/>
          <p:cNvSpPr>
            <a:spLocks noChangeShapeType="1"/>
          </p:cNvSpPr>
          <p:nvPr/>
        </p:nvSpPr>
        <p:spPr bwMode="auto">
          <a:xfrm flipV="1">
            <a:off x="5056188" y="4954588"/>
            <a:ext cx="152400" cy="649287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2" name="Line 31"/>
          <p:cNvSpPr>
            <a:spLocks noChangeShapeType="1"/>
          </p:cNvSpPr>
          <p:nvPr/>
        </p:nvSpPr>
        <p:spPr bwMode="auto">
          <a:xfrm flipV="1">
            <a:off x="5260975" y="4889500"/>
            <a:ext cx="755650" cy="7778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3" name="Line 31"/>
          <p:cNvSpPr>
            <a:spLocks noChangeShapeType="1"/>
          </p:cNvSpPr>
          <p:nvPr/>
        </p:nvSpPr>
        <p:spPr bwMode="auto">
          <a:xfrm>
            <a:off x="6159500" y="4911725"/>
            <a:ext cx="139700" cy="608013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4" name="Line 31"/>
          <p:cNvSpPr>
            <a:spLocks noChangeShapeType="1"/>
          </p:cNvSpPr>
          <p:nvPr/>
        </p:nvSpPr>
        <p:spPr bwMode="auto">
          <a:xfrm flipV="1">
            <a:off x="6311900" y="5484813"/>
            <a:ext cx="431800" cy="34925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5" name="Line 31"/>
          <p:cNvSpPr>
            <a:spLocks noChangeShapeType="1"/>
          </p:cNvSpPr>
          <p:nvPr/>
        </p:nvSpPr>
        <p:spPr bwMode="auto">
          <a:xfrm flipV="1">
            <a:off x="6786563" y="5386388"/>
            <a:ext cx="1277937" cy="6350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6" name="Line 31"/>
          <p:cNvSpPr>
            <a:spLocks noChangeShapeType="1"/>
          </p:cNvSpPr>
          <p:nvPr/>
        </p:nvSpPr>
        <p:spPr bwMode="auto">
          <a:xfrm flipH="1" flipV="1">
            <a:off x="2366963" y="5073650"/>
            <a:ext cx="889000" cy="160338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897" name="TextBox 63"/>
          <p:cNvSpPr txBox="1">
            <a:spLocks noChangeArrowheads="1"/>
          </p:cNvSpPr>
          <p:nvPr/>
        </p:nvSpPr>
        <p:spPr bwMode="auto">
          <a:xfrm>
            <a:off x="7823200" y="609917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Bjelovar</a:t>
            </a:r>
          </a:p>
        </p:txBody>
      </p:sp>
      <p:sp>
        <p:nvSpPr>
          <p:cNvPr id="34898" name="TextBox 63"/>
          <p:cNvSpPr txBox="1">
            <a:spLocks noChangeArrowheads="1"/>
          </p:cNvSpPr>
          <p:nvPr/>
        </p:nvSpPr>
        <p:spPr bwMode="auto">
          <a:xfrm>
            <a:off x="6300788" y="46577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Koprivnica</a:t>
            </a:r>
          </a:p>
        </p:txBody>
      </p:sp>
      <p:sp>
        <p:nvSpPr>
          <p:cNvPr id="34899" name="TextBox 63"/>
          <p:cNvSpPr txBox="1">
            <a:spLocks noChangeArrowheads="1"/>
          </p:cNvSpPr>
          <p:nvPr/>
        </p:nvSpPr>
        <p:spPr bwMode="auto">
          <a:xfrm>
            <a:off x="5157788" y="6026150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Križevci</a:t>
            </a:r>
          </a:p>
        </p:txBody>
      </p:sp>
      <p:sp>
        <p:nvSpPr>
          <p:cNvPr id="34900" name="TextBox 63"/>
          <p:cNvSpPr txBox="1">
            <a:spLocks noChangeArrowheads="1"/>
          </p:cNvSpPr>
          <p:nvPr/>
        </p:nvSpPr>
        <p:spPr bwMode="auto">
          <a:xfrm>
            <a:off x="7699375" y="2052638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Nagykanizsa</a:t>
            </a:r>
          </a:p>
        </p:txBody>
      </p:sp>
      <p:sp>
        <p:nvSpPr>
          <p:cNvPr id="34901" name="TextBox 63"/>
          <p:cNvSpPr txBox="1">
            <a:spLocks noChangeArrowheads="1"/>
          </p:cNvSpPr>
          <p:nvPr/>
        </p:nvSpPr>
        <p:spPr bwMode="auto">
          <a:xfrm>
            <a:off x="5762625" y="26765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Kotoriba</a:t>
            </a:r>
          </a:p>
        </p:txBody>
      </p:sp>
      <p:sp>
        <p:nvSpPr>
          <p:cNvPr id="34902" name="TextBox 63"/>
          <p:cNvSpPr txBox="1">
            <a:spLocks noChangeArrowheads="1"/>
          </p:cNvSpPr>
          <p:nvPr/>
        </p:nvSpPr>
        <p:spPr bwMode="auto">
          <a:xfrm>
            <a:off x="5951538" y="34258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Prelog</a:t>
            </a:r>
          </a:p>
        </p:txBody>
      </p:sp>
      <p:sp>
        <p:nvSpPr>
          <p:cNvPr id="34903" name="TextBox 63"/>
          <p:cNvSpPr txBox="1">
            <a:spLocks noChangeArrowheads="1"/>
          </p:cNvSpPr>
          <p:nvPr/>
        </p:nvSpPr>
        <p:spPr bwMode="auto">
          <a:xfrm>
            <a:off x="4643438" y="41656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Ludbreg</a:t>
            </a:r>
          </a:p>
        </p:txBody>
      </p:sp>
      <p:sp>
        <p:nvSpPr>
          <p:cNvPr id="34904" name="TextBox 63"/>
          <p:cNvSpPr txBox="1">
            <a:spLocks noChangeArrowheads="1"/>
          </p:cNvSpPr>
          <p:nvPr/>
        </p:nvSpPr>
        <p:spPr bwMode="auto">
          <a:xfrm>
            <a:off x="3492500" y="39497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Varaždin</a:t>
            </a:r>
          </a:p>
        </p:txBody>
      </p:sp>
      <p:sp>
        <p:nvSpPr>
          <p:cNvPr id="34905" name="TextBox 63"/>
          <p:cNvSpPr txBox="1">
            <a:spLocks noChangeArrowheads="1"/>
          </p:cNvSpPr>
          <p:nvPr/>
        </p:nvSpPr>
        <p:spPr bwMode="auto">
          <a:xfrm>
            <a:off x="4078288" y="278606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Čakovec</a:t>
            </a:r>
          </a:p>
        </p:txBody>
      </p:sp>
      <p:sp>
        <p:nvSpPr>
          <p:cNvPr id="34906" name="TextBox 63"/>
          <p:cNvSpPr txBox="1">
            <a:spLocks noChangeArrowheads="1"/>
          </p:cNvSpPr>
          <p:nvPr/>
        </p:nvSpPr>
        <p:spPr bwMode="auto">
          <a:xfrm>
            <a:off x="4500563" y="191611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M. Središće</a:t>
            </a:r>
          </a:p>
        </p:txBody>
      </p:sp>
      <p:sp>
        <p:nvSpPr>
          <p:cNvPr id="34907" name="TextBox 63"/>
          <p:cNvSpPr txBox="1">
            <a:spLocks noChangeArrowheads="1"/>
          </p:cNvSpPr>
          <p:nvPr/>
        </p:nvSpPr>
        <p:spPr bwMode="auto">
          <a:xfrm>
            <a:off x="1331913" y="25050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Ormož</a:t>
            </a:r>
          </a:p>
        </p:txBody>
      </p:sp>
      <p:sp>
        <p:nvSpPr>
          <p:cNvPr id="34908" name="TextBox 63"/>
          <p:cNvSpPr txBox="1">
            <a:spLocks noChangeArrowheads="1"/>
          </p:cNvSpPr>
          <p:nvPr/>
        </p:nvSpPr>
        <p:spPr bwMode="auto">
          <a:xfrm>
            <a:off x="669925" y="21558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Ptuj</a:t>
            </a:r>
          </a:p>
        </p:txBody>
      </p:sp>
      <p:sp>
        <p:nvSpPr>
          <p:cNvPr id="34909" name="TextBox 63"/>
          <p:cNvSpPr txBox="1">
            <a:spLocks noChangeArrowheads="1"/>
          </p:cNvSpPr>
          <p:nvPr/>
        </p:nvSpPr>
        <p:spPr bwMode="auto">
          <a:xfrm>
            <a:off x="982663" y="33623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Vratno</a:t>
            </a:r>
          </a:p>
        </p:txBody>
      </p:sp>
      <p:sp>
        <p:nvSpPr>
          <p:cNvPr id="34910" name="TextBox 63"/>
          <p:cNvSpPr txBox="1">
            <a:spLocks noChangeArrowheads="1"/>
          </p:cNvSpPr>
          <p:nvPr/>
        </p:nvSpPr>
        <p:spPr bwMode="auto">
          <a:xfrm>
            <a:off x="188913" y="352901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Trakošćan</a:t>
            </a:r>
          </a:p>
        </p:txBody>
      </p:sp>
      <p:sp>
        <p:nvSpPr>
          <p:cNvPr id="34911" name="TextBox 63"/>
          <p:cNvSpPr txBox="1">
            <a:spLocks noChangeArrowheads="1"/>
          </p:cNvSpPr>
          <p:nvPr/>
        </p:nvSpPr>
        <p:spPr bwMode="auto">
          <a:xfrm>
            <a:off x="107950" y="4471988"/>
            <a:ext cx="96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Bednja</a:t>
            </a:r>
          </a:p>
        </p:txBody>
      </p:sp>
      <p:sp>
        <p:nvSpPr>
          <p:cNvPr id="34912" name="TextBox 63"/>
          <p:cNvSpPr txBox="1">
            <a:spLocks noChangeArrowheads="1"/>
          </p:cNvSpPr>
          <p:nvPr/>
        </p:nvSpPr>
        <p:spPr bwMode="auto">
          <a:xfrm>
            <a:off x="406400" y="49561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Lepoglava</a:t>
            </a:r>
          </a:p>
        </p:txBody>
      </p:sp>
      <p:sp>
        <p:nvSpPr>
          <p:cNvPr id="34913" name="TextBox 63"/>
          <p:cNvSpPr txBox="1">
            <a:spLocks noChangeArrowheads="1"/>
          </p:cNvSpPr>
          <p:nvPr/>
        </p:nvSpPr>
        <p:spPr bwMode="auto">
          <a:xfrm>
            <a:off x="2987675" y="5461000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Novi Marof</a:t>
            </a:r>
          </a:p>
        </p:txBody>
      </p:sp>
      <p:sp>
        <p:nvSpPr>
          <p:cNvPr id="34914" name="TextBox 63"/>
          <p:cNvSpPr txBox="1">
            <a:spLocks noChangeArrowheads="1"/>
          </p:cNvSpPr>
          <p:nvPr/>
        </p:nvSpPr>
        <p:spPr bwMode="auto">
          <a:xfrm>
            <a:off x="7918450" y="4957763"/>
            <a:ext cx="1179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Kloštar P.</a:t>
            </a:r>
          </a:p>
        </p:txBody>
      </p:sp>
      <p:sp>
        <p:nvSpPr>
          <p:cNvPr id="34915" name="TextBox 63"/>
          <p:cNvSpPr txBox="1">
            <a:spLocks noChangeArrowheads="1"/>
          </p:cNvSpPr>
          <p:nvPr/>
        </p:nvSpPr>
        <p:spPr bwMode="auto">
          <a:xfrm>
            <a:off x="4662488" y="16287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Lendava</a:t>
            </a:r>
          </a:p>
        </p:txBody>
      </p:sp>
      <p:sp>
        <p:nvSpPr>
          <p:cNvPr id="34916" name="Line 30"/>
          <p:cNvSpPr>
            <a:spLocks noChangeShapeType="1"/>
          </p:cNvSpPr>
          <p:nvPr/>
        </p:nvSpPr>
        <p:spPr bwMode="auto">
          <a:xfrm flipV="1">
            <a:off x="4525963" y="1768475"/>
            <a:ext cx="82550" cy="422275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917" name="Line 30"/>
          <p:cNvSpPr>
            <a:spLocks noChangeShapeType="1"/>
          </p:cNvSpPr>
          <p:nvPr/>
        </p:nvSpPr>
        <p:spPr bwMode="auto">
          <a:xfrm flipV="1">
            <a:off x="1952625" y="5953125"/>
            <a:ext cx="901700" cy="717550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918" name="Line 30"/>
          <p:cNvSpPr>
            <a:spLocks noChangeShapeType="1"/>
          </p:cNvSpPr>
          <p:nvPr/>
        </p:nvSpPr>
        <p:spPr bwMode="auto">
          <a:xfrm flipV="1">
            <a:off x="4471988" y="6297613"/>
            <a:ext cx="515937" cy="373062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919" name="Line 30"/>
          <p:cNvSpPr>
            <a:spLocks noChangeShapeType="1"/>
          </p:cNvSpPr>
          <p:nvPr/>
        </p:nvSpPr>
        <p:spPr bwMode="auto">
          <a:xfrm flipV="1">
            <a:off x="4518025" y="6378575"/>
            <a:ext cx="622300" cy="479425"/>
          </a:xfrm>
          <a:prstGeom prst="line">
            <a:avLst/>
          </a:prstGeom>
          <a:noFill/>
          <a:ln w="63500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34920" name="Grupa 1"/>
          <p:cNvGrpSpPr>
            <a:grpSpLocks/>
          </p:cNvGrpSpPr>
          <p:nvPr/>
        </p:nvGrpSpPr>
        <p:grpSpPr bwMode="auto">
          <a:xfrm>
            <a:off x="595313" y="1628775"/>
            <a:ext cx="7615237" cy="4968875"/>
            <a:chOff x="595313" y="1629160"/>
            <a:chExt cx="7615237" cy="4968192"/>
          </a:xfrm>
        </p:grpSpPr>
        <p:grpSp>
          <p:nvGrpSpPr>
            <p:cNvPr id="34926" name="Grupa 12"/>
            <p:cNvGrpSpPr>
              <a:grpSpLocks/>
            </p:cNvGrpSpPr>
            <p:nvPr/>
          </p:nvGrpSpPr>
          <p:grpSpPr bwMode="auto">
            <a:xfrm>
              <a:off x="595313" y="1909465"/>
              <a:ext cx="7615237" cy="4687887"/>
              <a:chOff x="596074" y="1760722"/>
              <a:chExt cx="7613827" cy="4687926"/>
            </a:xfrm>
          </p:grpSpPr>
          <p:grpSp>
            <p:nvGrpSpPr>
              <p:cNvPr id="34928" name="Grupa 11"/>
              <p:cNvGrpSpPr>
                <a:grpSpLocks/>
              </p:cNvGrpSpPr>
              <p:nvPr/>
            </p:nvGrpSpPr>
            <p:grpSpPr bwMode="auto">
              <a:xfrm>
                <a:off x="596074" y="1760722"/>
                <a:ext cx="7613827" cy="4687926"/>
                <a:chOff x="596074" y="1760722"/>
                <a:chExt cx="7613827" cy="4687926"/>
              </a:xfrm>
            </p:grpSpPr>
            <p:sp>
              <p:nvSpPr>
                <p:cNvPr id="34932" name="Oval 25"/>
                <p:cNvSpPr>
                  <a:spLocks noChangeArrowheads="1"/>
                </p:cNvSpPr>
                <p:nvPr/>
              </p:nvSpPr>
              <p:spPr bwMode="auto">
                <a:xfrm>
                  <a:off x="2181580" y="4787327"/>
                  <a:ext cx="291331" cy="29133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CS" altLang="sr-Latn-RS"/>
                </a:p>
              </p:txBody>
            </p:sp>
            <p:grpSp>
              <p:nvGrpSpPr>
                <p:cNvPr id="34933" name="Grupa 10"/>
                <p:cNvGrpSpPr>
                  <a:grpSpLocks/>
                </p:cNvGrpSpPr>
                <p:nvPr/>
              </p:nvGrpSpPr>
              <p:grpSpPr bwMode="auto">
                <a:xfrm>
                  <a:off x="596074" y="1760722"/>
                  <a:ext cx="7613827" cy="4687926"/>
                  <a:chOff x="596074" y="1760722"/>
                  <a:chExt cx="7613827" cy="4687926"/>
                </a:xfrm>
              </p:grpSpPr>
              <p:grpSp>
                <p:nvGrpSpPr>
                  <p:cNvPr id="34934" name="Grupa 9"/>
                  <p:cNvGrpSpPr>
                    <a:grpSpLocks/>
                  </p:cNvGrpSpPr>
                  <p:nvPr/>
                </p:nvGrpSpPr>
                <p:grpSpPr bwMode="auto">
                  <a:xfrm>
                    <a:off x="596074" y="1760722"/>
                    <a:ext cx="7613827" cy="4687926"/>
                    <a:chOff x="596074" y="1760722"/>
                    <a:chExt cx="7613827" cy="4687926"/>
                  </a:xfrm>
                </p:grpSpPr>
                <p:grpSp>
                  <p:nvGrpSpPr>
                    <p:cNvPr id="34936" name="Grupa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074" y="1760722"/>
                      <a:ext cx="7613827" cy="4687926"/>
                      <a:chOff x="596074" y="1760722"/>
                      <a:chExt cx="7613827" cy="4687926"/>
                    </a:xfrm>
                  </p:grpSpPr>
                  <p:sp>
                    <p:nvSpPr>
                      <p:cNvPr id="34943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0163" y="4816415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grpSp>
                    <p:nvGrpSpPr>
                      <p:cNvPr id="34944" name="Grupa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6074" y="1760722"/>
                        <a:ext cx="7613827" cy="4687926"/>
                        <a:chOff x="596074" y="1760722"/>
                        <a:chExt cx="7613827" cy="4687926"/>
                      </a:xfrm>
                    </p:grpSpPr>
                    <p:sp>
                      <p:nvSpPr>
                        <p:cNvPr id="34945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72904" y="4275564"/>
                          <a:ext cx="291331" cy="291331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sr-Latn-CS" altLang="sr-Latn-RS"/>
                        </a:p>
                      </p:txBody>
                    </p:sp>
                    <p:grpSp>
                      <p:nvGrpSpPr>
                        <p:cNvPr id="34946" name="Grupa 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96074" y="1760722"/>
                          <a:ext cx="7613827" cy="4687926"/>
                          <a:chOff x="596074" y="1760722"/>
                          <a:chExt cx="7613827" cy="4687926"/>
                        </a:xfrm>
                      </p:grpSpPr>
                      <p:sp>
                        <p:nvSpPr>
                          <p:cNvPr id="34947" name="Oval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75567" y="3916010"/>
                            <a:ext cx="291331" cy="291331"/>
                          </a:xfrm>
                          <a:prstGeom prst="ellipse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sr-Latn-CS" altLang="sr-Latn-RS"/>
                          </a:p>
                        </p:txBody>
                      </p:sp>
                      <p:grpSp>
                        <p:nvGrpSpPr>
                          <p:cNvPr id="34948" name="Grupa 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96074" y="1760722"/>
                            <a:ext cx="7613827" cy="4687926"/>
                            <a:chOff x="596074" y="1760722"/>
                            <a:chExt cx="7613827" cy="4687926"/>
                          </a:xfrm>
                        </p:grpSpPr>
                        <p:grpSp>
                          <p:nvGrpSpPr>
                            <p:cNvPr id="34949" name="Grupa 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96074" y="1760722"/>
                              <a:ext cx="7613827" cy="4687926"/>
                              <a:chOff x="596074" y="1760722"/>
                              <a:chExt cx="7613827" cy="4687926"/>
                            </a:xfrm>
                          </p:grpSpPr>
                          <p:sp>
                            <p:nvSpPr>
                              <p:cNvPr id="34951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31494" y="4123165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2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51262" y="378933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3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92860" y="587727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4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22825" y="587727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5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93712" y="2810349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6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79712" y="4421230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7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75656" y="4719295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8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29246" y="516302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59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08166" y="327640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0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51897" y="280470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1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02870" y="2856498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2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85828" y="1962533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3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48254" y="1962532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4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48046" y="183033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5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93919" y="2769462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6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35769" y="3236059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67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6074" y="2179698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968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07172" y="176072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969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0198" y="250110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970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20577" y="2565167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971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8803" y="3147829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972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18570" y="4985872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73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81762" y="4322483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74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38046" y="5017360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75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91148" y="5585941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4976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868144" y="4414496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</p:grpSp>
                        <p:sp>
                          <p:nvSpPr>
                            <p:cNvPr id="34950" name="Oval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507667" y="2132204"/>
                              <a:ext cx="291331" cy="291331"/>
                            </a:xfrm>
                            <a:prstGeom prst="ellipse">
                              <a:avLst/>
                            </a:prstGeom>
                            <a:solidFill>
                              <a:srgbClr val="FFFF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sr-Latn-CS" altLang="sr-Latn-RS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34937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8021" y="5264978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4938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1529" y="3906349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493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7203" y="1981156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4940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9237" y="3458205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494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2918" y="3651557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4942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3579" y="3658291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</p:grpSp>
              <p:sp>
                <p:nvSpPr>
                  <p:cNvPr id="3493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070670" y="4658838"/>
                    <a:ext cx="291331" cy="29133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CS" altLang="sr-Latn-RS"/>
                  </a:p>
                </p:txBody>
              </p:sp>
            </p:grpSp>
          </p:grpSp>
          <p:sp>
            <p:nvSpPr>
              <p:cNvPr id="34929" name="Oval 25"/>
              <p:cNvSpPr>
                <a:spLocks noChangeArrowheads="1"/>
              </p:cNvSpPr>
              <p:nvPr/>
            </p:nvSpPr>
            <p:spPr bwMode="auto">
              <a:xfrm>
                <a:off x="6137252" y="5206525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  <p:sp>
            <p:nvSpPr>
              <p:cNvPr id="34930" name="Oval 25"/>
              <p:cNvSpPr>
                <a:spLocks noChangeArrowheads="1"/>
              </p:cNvSpPr>
              <p:nvPr/>
            </p:nvSpPr>
            <p:spPr bwMode="auto">
              <a:xfrm>
                <a:off x="6574249" y="5183463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  <p:sp>
            <p:nvSpPr>
              <p:cNvPr id="34931" name="Oval 25"/>
              <p:cNvSpPr>
                <a:spLocks noChangeArrowheads="1"/>
              </p:cNvSpPr>
              <p:nvPr/>
            </p:nvSpPr>
            <p:spPr bwMode="auto">
              <a:xfrm>
                <a:off x="3596764" y="4973647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</p:grpSp>
        <p:sp>
          <p:nvSpPr>
            <p:cNvPr id="34927" name="Oval 25"/>
            <p:cNvSpPr>
              <a:spLocks noChangeArrowheads="1"/>
            </p:cNvSpPr>
            <p:nvPr/>
          </p:nvSpPr>
          <p:spPr bwMode="auto">
            <a:xfrm>
              <a:off x="4472344" y="1629160"/>
              <a:ext cx="291385" cy="29132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>
                <a:solidFill>
                  <a:srgbClr val="FFFF66"/>
                </a:solidFill>
              </a:endParaRPr>
            </a:p>
          </p:txBody>
        </p:sp>
      </p:grpSp>
      <p:sp>
        <p:nvSpPr>
          <p:cNvPr id="34921" name="Line 30"/>
          <p:cNvSpPr>
            <a:spLocks noChangeShapeType="1"/>
          </p:cNvSpPr>
          <p:nvPr/>
        </p:nvSpPr>
        <p:spPr bwMode="auto">
          <a:xfrm>
            <a:off x="212725" y="5992813"/>
            <a:ext cx="857250" cy="0"/>
          </a:xfrm>
          <a:prstGeom prst="line">
            <a:avLst/>
          </a:prstGeom>
          <a:noFill/>
          <a:ln w="635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922" name="Line 30"/>
          <p:cNvSpPr>
            <a:spLocks noChangeShapeType="1"/>
          </p:cNvSpPr>
          <p:nvPr/>
        </p:nvSpPr>
        <p:spPr bwMode="auto">
          <a:xfrm>
            <a:off x="212725" y="6308725"/>
            <a:ext cx="857250" cy="0"/>
          </a:xfrm>
          <a:prstGeom prst="line">
            <a:avLst/>
          </a:prstGeom>
          <a:noFill/>
          <a:ln w="635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4923" name="TextBox 63"/>
          <p:cNvSpPr txBox="1">
            <a:spLocks noChangeArrowheads="1"/>
          </p:cNvSpPr>
          <p:nvPr/>
        </p:nvSpPr>
        <p:spPr bwMode="auto">
          <a:xfrm>
            <a:off x="34925" y="5732463"/>
            <a:ext cx="128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VLAK</a:t>
            </a:r>
          </a:p>
        </p:txBody>
      </p:sp>
      <p:sp>
        <p:nvSpPr>
          <p:cNvPr id="34924" name="TextBox 63"/>
          <p:cNvSpPr txBox="1">
            <a:spLocks noChangeArrowheads="1"/>
          </p:cNvSpPr>
          <p:nvPr/>
        </p:nvSpPr>
        <p:spPr bwMode="auto">
          <a:xfrm>
            <a:off x="34925" y="63087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AUTOBUS</a:t>
            </a:r>
          </a:p>
        </p:txBody>
      </p:sp>
      <p:sp>
        <p:nvSpPr>
          <p:cNvPr id="34925" name="TextBox 63"/>
          <p:cNvSpPr txBox="1">
            <a:spLocks noChangeArrowheads="1"/>
          </p:cNvSpPr>
          <p:nvPr/>
        </p:nvSpPr>
        <p:spPr bwMode="auto">
          <a:xfrm>
            <a:off x="1943100" y="46513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Ivanec</a:t>
            </a:r>
          </a:p>
        </p:txBody>
      </p:sp>
      <p:sp>
        <p:nvSpPr>
          <p:cNvPr id="161" name="TekstniOkvir 160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Integrirani prijevoz putnika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0"/>
          <p:cNvSpPr>
            <a:spLocks noChangeShapeType="1"/>
          </p:cNvSpPr>
          <p:nvPr/>
        </p:nvSpPr>
        <p:spPr bwMode="auto">
          <a:xfrm flipH="1">
            <a:off x="3536950" y="3281363"/>
            <a:ext cx="568325" cy="9429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4" name="Line 31"/>
          <p:cNvSpPr>
            <a:spLocks noChangeShapeType="1"/>
          </p:cNvSpPr>
          <p:nvPr/>
        </p:nvSpPr>
        <p:spPr bwMode="auto">
          <a:xfrm flipH="1">
            <a:off x="4051300" y="2278063"/>
            <a:ext cx="369888" cy="8223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5" name="Line 30"/>
          <p:cNvSpPr>
            <a:spLocks noChangeShapeType="1"/>
          </p:cNvSpPr>
          <p:nvPr/>
        </p:nvSpPr>
        <p:spPr bwMode="auto">
          <a:xfrm flipV="1">
            <a:off x="1835150" y="5880100"/>
            <a:ext cx="901700" cy="717550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6" name="Line 30"/>
          <p:cNvSpPr>
            <a:spLocks noChangeShapeType="1"/>
          </p:cNvSpPr>
          <p:nvPr/>
        </p:nvSpPr>
        <p:spPr bwMode="auto">
          <a:xfrm flipH="1">
            <a:off x="2136775" y="4271963"/>
            <a:ext cx="1400175" cy="444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7" name="Line 30"/>
          <p:cNvSpPr>
            <a:spLocks noChangeShapeType="1"/>
          </p:cNvSpPr>
          <p:nvPr/>
        </p:nvSpPr>
        <p:spPr bwMode="auto">
          <a:xfrm flipH="1">
            <a:off x="1620838" y="4716463"/>
            <a:ext cx="515937" cy="298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8" name="Line 30"/>
          <p:cNvSpPr>
            <a:spLocks noChangeShapeType="1"/>
          </p:cNvSpPr>
          <p:nvPr/>
        </p:nvSpPr>
        <p:spPr bwMode="auto">
          <a:xfrm flipH="1">
            <a:off x="1274763" y="5010150"/>
            <a:ext cx="376237" cy="4476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49" name="Line 30"/>
          <p:cNvSpPr>
            <a:spLocks noChangeShapeType="1"/>
          </p:cNvSpPr>
          <p:nvPr/>
        </p:nvSpPr>
        <p:spPr bwMode="auto">
          <a:xfrm flipH="1">
            <a:off x="3282950" y="4346575"/>
            <a:ext cx="290513" cy="965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0" name="Line 30"/>
          <p:cNvSpPr>
            <a:spLocks noChangeShapeType="1"/>
          </p:cNvSpPr>
          <p:nvPr/>
        </p:nvSpPr>
        <p:spPr bwMode="auto">
          <a:xfrm flipH="1">
            <a:off x="2854325" y="5311775"/>
            <a:ext cx="428625" cy="628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1" name="Line 30"/>
          <p:cNvSpPr>
            <a:spLocks noChangeShapeType="1"/>
          </p:cNvSpPr>
          <p:nvPr/>
        </p:nvSpPr>
        <p:spPr bwMode="auto">
          <a:xfrm flipV="1">
            <a:off x="5187950" y="6311900"/>
            <a:ext cx="2482850" cy="66675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2" name="Line 30"/>
          <p:cNvSpPr>
            <a:spLocks noChangeShapeType="1"/>
          </p:cNvSpPr>
          <p:nvPr/>
        </p:nvSpPr>
        <p:spPr bwMode="auto">
          <a:xfrm flipV="1">
            <a:off x="7858125" y="5311775"/>
            <a:ext cx="206375" cy="927100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3" name="Line 30"/>
          <p:cNvSpPr>
            <a:spLocks noChangeShapeType="1"/>
          </p:cNvSpPr>
          <p:nvPr/>
        </p:nvSpPr>
        <p:spPr bwMode="auto">
          <a:xfrm flipH="1" flipV="1">
            <a:off x="8167688" y="5343525"/>
            <a:ext cx="796925" cy="282575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4" name="Line 30"/>
          <p:cNvSpPr>
            <a:spLocks noChangeShapeType="1"/>
          </p:cNvSpPr>
          <p:nvPr/>
        </p:nvSpPr>
        <p:spPr bwMode="auto">
          <a:xfrm flipH="1">
            <a:off x="4144963" y="2328863"/>
            <a:ext cx="385762" cy="8810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5" name="Line 30"/>
          <p:cNvSpPr>
            <a:spLocks noChangeShapeType="1"/>
          </p:cNvSpPr>
          <p:nvPr/>
        </p:nvSpPr>
        <p:spPr bwMode="auto">
          <a:xfrm>
            <a:off x="3255963" y="3100388"/>
            <a:ext cx="795337" cy="1539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6" name="Line 30"/>
          <p:cNvSpPr>
            <a:spLocks noChangeShapeType="1"/>
          </p:cNvSpPr>
          <p:nvPr/>
        </p:nvSpPr>
        <p:spPr bwMode="auto">
          <a:xfrm flipV="1">
            <a:off x="4279900" y="3176588"/>
            <a:ext cx="968375" cy="85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7" name="Line 30"/>
          <p:cNvSpPr>
            <a:spLocks noChangeShapeType="1"/>
          </p:cNvSpPr>
          <p:nvPr/>
        </p:nvSpPr>
        <p:spPr bwMode="auto">
          <a:xfrm flipV="1">
            <a:off x="6299200" y="3425825"/>
            <a:ext cx="1225550" cy="1333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8" name="Line 30"/>
          <p:cNvSpPr>
            <a:spLocks noChangeShapeType="1"/>
          </p:cNvSpPr>
          <p:nvPr/>
        </p:nvSpPr>
        <p:spPr bwMode="auto">
          <a:xfrm flipV="1">
            <a:off x="5278438" y="3090863"/>
            <a:ext cx="1319212" cy="85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59" name="Line 30"/>
          <p:cNvSpPr>
            <a:spLocks noChangeShapeType="1"/>
          </p:cNvSpPr>
          <p:nvPr/>
        </p:nvSpPr>
        <p:spPr bwMode="auto">
          <a:xfrm>
            <a:off x="6153150" y="4802188"/>
            <a:ext cx="1911350" cy="431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0" name="Line 30"/>
          <p:cNvSpPr>
            <a:spLocks noChangeShapeType="1"/>
          </p:cNvSpPr>
          <p:nvPr/>
        </p:nvSpPr>
        <p:spPr bwMode="auto">
          <a:xfrm>
            <a:off x="3595688" y="4303713"/>
            <a:ext cx="1081087" cy="114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1" name="Line 30"/>
          <p:cNvSpPr>
            <a:spLocks noChangeShapeType="1"/>
          </p:cNvSpPr>
          <p:nvPr/>
        </p:nvSpPr>
        <p:spPr bwMode="auto">
          <a:xfrm>
            <a:off x="4706938" y="4435475"/>
            <a:ext cx="1446212" cy="393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 flipV="1">
            <a:off x="5108575" y="4981575"/>
            <a:ext cx="1044575" cy="13303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3" name="Line 31"/>
          <p:cNvSpPr>
            <a:spLocks noChangeShapeType="1"/>
          </p:cNvSpPr>
          <p:nvPr/>
        </p:nvSpPr>
        <p:spPr bwMode="auto">
          <a:xfrm flipH="1" flipV="1">
            <a:off x="4203700" y="3311525"/>
            <a:ext cx="561975" cy="4048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4" name="Line 31"/>
          <p:cNvSpPr>
            <a:spLocks noChangeShapeType="1"/>
          </p:cNvSpPr>
          <p:nvPr/>
        </p:nvSpPr>
        <p:spPr bwMode="auto">
          <a:xfrm flipH="1">
            <a:off x="4273550" y="3063875"/>
            <a:ext cx="974725" cy="50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5" name="Line 31"/>
          <p:cNvSpPr>
            <a:spLocks noChangeShapeType="1"/>
          </p:cNvSpPr>
          <p:nvPr/>
        </p:nvSpPr>
        <p:spPr bwMode="auto">
          <a:xfrm flipH="1">
            <a:off x="5305425" y="2979738"/>
            <a:ext cx="1292225" cy="50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 flipH="1" flipV="1">
            <a:off x="3822700" y="2111375"/>
            <a:ext cx="661988" cy="158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 flipH="1">
            <a:off x="3155950" y="2130425"/>
            <a:ext cx="638175" cy="127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8" name="Line 31"/>
          <p:cNvSpPr>
            <a:spLocks noChangeShapeType="1"/>
          </p:cNvSpPr>
          <p:nvPr/>
        </p:nvSpPr>
        <p:spPr bwMode="auto">
          <a:xfrm flipH="1" flipV="1">
            <a:off x="2178050" y="3562350"/>
            <a:ext cx="1358900" cy="6619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69" name="Line 31"/>
          <p:cNvSpPr>
            <a:spLocks noChangeShapeType="1"/>
          </p:cNvSpPr>
          <p:nvPr/>
        </p:nvSpPr>
        <p:spPr bwMode="auto">
          <a:xfrm flipH="1">
            <a:off x="2178050" y="4187825"/>
            <a:ext cx="1395413" cy="376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 flipH="1">
            <a:off x="1547813" y="4632325"/>
            <a:ext cx="533400" cy="2571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H="1" flipV="1">
            <a:off x="1027113" y="4618038"/>
            <a:ext cx="593725" cy="4476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2" name="Line 31"/>
          <p:cNvSpPr>
            <a:spLocks noChangeShapeType="1"/>
          </p:cNvSpPr>
          <p:nvPr/>
        </p:nvSpPr>
        <p:spPr bwMode="auto">
          <a:xfrm flipH="1">
            <a:off x="3155950" y="4418013"/>
            <a:ext cx="327025" cy="893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3" name="Line 31"/>
          <p:cNvSpPr>
            <a:spLocks noChangeShapeType="1"/>
          </p:cNvSpPr>
          <p:nvPr/>
        </p:nvSpPr>
        <p:spPr bwMode="auto">
          <a:xfrm flipH="1">
            <a:off x="2690813" y="5159375"/>
            <a:ext cx="549275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4" name="Line 31"/>
          <p:cNvSpPr>
            <a:spLocks noChangeShapeType="1"/>
          </p:cNvSpPr>
          <p:nvPr/>
        </p:nvSpPr>
        <p:spPr bwMode="auto">
          <a:xfrm flipH="1" flipV="1">
            <a:off x="3730625" y="4187825"/>
            <a:ext cx="1030288" cy="139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5" name="Line 31"/>
          <p:cNvSpPr>
            <a:spLocks noChangeShapeType="1"/>
          </p:cNvSpPr>
          <p:nvPr/>
        </p:nvSpPr>
        <p:spPr bwMode="auto">
          <a:xfrm flipH="1" flipV="1">
            <a:off x="4765675" y="4354513"/>
            <a:ext cx="1387475" cy="2778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6" name="Line 31"/>
          <p:cNvSpPr>
            <a:spLocks noChangeShapeType="1"/>
          </p:cNvSpPr>
          <p:nvPr/>
        </p:nvSpPr>
        <p:spPr bwMode="auto">
          <a:xfrm flipH="1" flipV="1">
            <a:off x="1651000" y="4211638"/>
            <a:ext cx="430213" cy="4206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7" name="Line 31"/>
          <p:cNvSpPr>
            <a:spLocks noChangeShapeType="1"/>
          </p:cNvSpPr>
          <p:nvPr/>
        </p:nvSpPr>
        <p:spPr bwMode="auto">
          <a:xfrm flipH="1">
            <a:off x="5278438" y="2427288"/>
            <a:ext cx="352425" cy="7064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8" name="Line 31"/>
          <p:cNvSpPr>
            <a:spLocks noChangeShapeType="1"/>
          </p:cNvSpPr>
          <p:nvPr/>
        </p:nvSpPr>
        <p:spPr bwMode="auto">
          <a:xfrm flipH="1" flipV="1">
            <a:off x="3608388" y="4340225"/>
            <a:ext cx="777875" cy="7254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79" name="Line 31"/>
          <p:cNvSpPr>
            <a:spLocks noChangeShapeType="1"/>
          </p:cNvSpPr>
          <p:nvPr/>
        </p:nvSpPr>
        <p:spPr bwMode="auto">
          <a:xfrm>
            <a:off x="7378700" y="4257675"/>
            <a:ext cx="512763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0" name="Line 31"/>
          <p:cNvSpPr>
            <a:spLocks noChangeShapeType="1"/>
          </p:cNvSpPr>
          <p:nvPr/>
        </p:nvSpPr>
        <p:spPr bwMode="auto">
          <a:xfrm>
            <a:off x="7961313" y="4632325"/>
            <a:ext cx="103187" cy="793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1" name="Line 31"/>
          <p:cNvSpPr>
            <a:spLocks noChangeShapeType="1"/>
          </p:cNvSpPr>
          <p:nvPr/>
        </p:nvSpPr>
        <p:spPr bwMode="auto">
          <a:xfrm flipH="1">
            <a:off x="5178425" y="4953000"/>
            <a:ext cx="838200" cy="10731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2" name="Line 30"/>
          <p:cNvSpPr>
            <a:spLocks noChangeShapeType="1"/>
          </p:cNvSpPr>
          <p:nvPr/>
        </p:nvSpPr>
        <p:spPr bwMode="auto">
          <a:xfrm flipV="1">
            <a:off x="6573838" y="2770188"/>
            <a:ext cx="550862" cy="3032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3" name="Line 30"/>
          <p:cNvSpPr>
            <a:spLocks noChangeShapeType="1"/>
          </p:cNvSpPr>
          <p:nvPr/>
        </p:nvSpPr>
        <p:spPr bwMode="auto">
          <a:xfrm flipV="1">
            <a:off x="7104063" y="2257425"/>
            <a:ext cx="388937" cy="4730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4" name="Line 30"/>
          <p:cNvSpPr>
            <a:spLocks noChangeShapeType="1"/>
          </p:cNvSpPr>
          <p:nvPr/>
        </p:nvSpPr>
        <p:spPr bwMode="auto">
          <a:xfrm>
            <a:off x="7108825" y="2868613"/>
            <a:ext cx="415925" cy="55721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5" name="Line 31"/>
          <p:cNvSpPr>
            <a:spLocks noChangeShapeType="1"/>
          </p:cNvSpPr>
          <p:nvPr/>
        </p:nvSpPr>
        <p:spPr bwMode="auto">
          <a:xfrm flipH="1">
            <a:off x="6429375" y="4202113"/>
            <a:ext cx="887413" cy="5603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6" name="Line 31"/>
          <p:cNvSpPr>
            <a:spLocks noChangeShapeType="1"/>
          </p:cNvSpPr>
          <p:nvPr/>
        </p:nvSpPr>
        <p:spPr bwMode="auto">
          <a:xfrm flipH="1" flipV="1">
            <a:off x="5278438" y="3232150"/>
            <a:ext cx="874712" cy="339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7" name="Line 31"/>
          <p:cNvSpPr>
            <a:spLocks noChangeShapeType="1"/>
          </p:cNvSpPr>
          <p:nvPr/>
        </p:nvSpPr>
        <p:spPr bwMode="auto">
          <a:xfrm flipH="1" flipV="1">
            <a:off x="6159500" y="3613150"/>
            <a:ext cx="279400" cy="339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8" name="Line 31"/>
          <p:cNvSpPr>
            <a:spLocks noChangeShapeType="1"/>
          </p:cNvSpPr>
          <p:nvPr/>
        </p:nvSpPr>
        <p:spPr bwMode="auto">
          <a:xfrm flipV="1">
            <a:off x="6283325" y="3975100"/>
            <a:ext cx="146050" cy="7413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89" name="Line 31"/>
          <p:cNvSpPr>
            <a:spLocks noChangeShapeType="1"/>
          </p:cNvSpPr>
          <p:nvPr/>
        </p:nvSpPr>
        <p:spPr bwMode="auto">
          <a:xfrm flipH="1">
            <a:off x="6216650" y="3176588"/>
            <a:ext cx="381000" cy="330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0" name="Line 31"/>
          <p:cNvSpPr>
            <a:spLocks noChangeShapeType="1"/>
          </p:cNvSpPr>
          <p:nvPr/>
        </p:nvSpPr>
        <p:spPr bwMode="auto">
          <a:xfrm flipH="1" flipV="1">
            <a:off x="3094038" y="2282825"/>
            <a:ext cx="161925" cy="7477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1" name="Line 31"/>
          <p:cNvSpPr>
            <a:spLocks noChangeShapeType="1"/>
          </p:cNvSpPr>
          <p:nvPr/>
        </p:nvSpPr>
        <p:spPr bwMode="auto">
          <a:xfrm flipH="1" flipV="1">
            <a:off x="3155950" y="2228850"/>
            <a:ext cx="841375" cy="922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2" name="Line 31"/>
          <p:cNvSpPr>
            <a:spLocks noChangeShapeType="1"/>
          </p:cNvSpPr>
          <p:nvPr/>
        </p:nvSpPr>
        <p:spPr bwMode="auto">
          <a:xfrm flipH="1" flipV="1">
            <a:off x="4537075" y="2228850"/>
            <a:ext cx="641350" cy="539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3" name="Line 31"/>
          <p:cNvSpPr>
            <a:spLocks noChangeShapeType="1"/>
          </p:cNvSpPr>
          <p:nvPr/>
        </p:nvSpPr>
        <p:spPr bwMode="auto">
          <a:xfrm flipH="1" flipV="1">
            <a:off x="5110163" y="2270125"/>
            <a:ext cx="542925" cy="1571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4" name="Line 31"/>
          <p:cNvSpPr>
            <a:spLocks noChangeShapeType="1"/>
          </p:cNvSpPr>
          <p:nvPr/>
        </p:nvSpPr>
        <p:spPr bwMode="auto">
          <a:xfrm flipV="1">
            <a:off x="4754563" y="3606800"/>
            <a:ext cx="1320800" cy="7858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5" name="Line 31"/>
          <p:cNvSpPr>
            <a:spLocks noChangeShapeType="1"/>
          </p:cNvSpPr>
          <p:nvPr/>
        </p:nvSpPr>
        <p:spPr bwMode="auto">
          <a:xfrm>
            <a:off x="4746625" y="3794125"/>
            <a:ext cx="0" cy="552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6" name="Line 31"/>
          <p:cNvSpPr>
            <a:spLocks noChangeShapeType="1"/>
          </p:cNvSpPr>
          <p:nvPr/>
        </p:nvSpPr>
        <p:spPr bwMode="auto">
          <a:xfrm flipH="1">
            <a:off x="4822825" y="3176588"/>
            <a:ext cx="425450" cy="539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7" name="Line 31"/>
          <p:cNvSpPr>
            <a:spLocks noChangeShapeType="1"/>
          </p:cNvSpPr>
          <p:nvPr/>
        </p:nvSpPr>
        <p:spPr bwMode="auto">
          <a:xfrm flipH="1">
            <a:off x="4421188" y="4429125"/>
            <a:ext cx="279400" cy="7064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8" name="Line 31"/>
          <p:cNvSpPr>
            <a:spLocks noChangeShapeType="1"/>
          </p:cNvSpPr>
          <p:nvPr/>
        </p:nvSpPr>
        <p:spPr bwMode="auto">
          <a:xfrm flipH="1" flipV="1">
            <a:off x="4518025" y="5189538"/>
            <a:ext cx="517525" cy="3698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899" name="Line 31"/>
          <p:cNvSpPr>
            <a:spLocks noChangeShapeType="1"/>
          </p:cNvSpPr>
          <p:nvPr/>
        </p:nvSpPr>
        <p:spPr bwMode="auto">
          <a:xfrm flipH="1" flipV="1">
            <a:off x="5010150" y="5559425"/>
            <a:ext cx="92075" cy="539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0" name="Line 30"/>
          <p:cNvSpPr>
            <a:spLocks noChangeShapeType="1"/>
          </p:cNvSpPr>
          <p:nvPr/>
        </p:nvSpPr>
        <p:spPr bwMode="auto">
          <a:xfrm>
            <a:off x="1592263" y="2865438"/>
            <a:ext cx="1647825" cy="207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1" name="Line 30"/>
          <p:cNvSpPr>
            <a:spLocks noChangeShapeType="1"/>
          </p:cNvSpPr>
          <p:nvPr/>
        </p:nvSpPr>
        <p:spPr bwMode="auto">
          <a:xfrm>
            <a:off x="825500" y="2593975"/>
            <a:ext cx="741363" cy="266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2" name="Line 30"/>
          <p:cNvSpPr>
            <a:spLocks noChangeShapeType="1"/>
          </p:cNvSpPr>
          <p:nvPr/>
        </p:nvSpPr>
        <p:spPr bwMode="auto">
          <a:xfrm>
            <a:off x="106363" y="2252663"/>
            <a:ext cx="677862" cy="347662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3" name="Line 30"/>
          <p:cNvSpPr>
            <a:spLocks noChangeShapeType="1"/>
          </p:cNvSpPr>
          <p:nvPr/>
        </p:nvSpPr>
        <p:spPr bwMode="auto">
          <a:xfrm flipV="1">
            <a:off x="7553325" y="1619250"/>
            <a:ext cx="835025" cy="496888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4" name="Line 30"/>
          <p:cNvSpPr>
            <a:spLocks noChangeShapeType="1"/>
          </p:cNvSpPr>
          <p:nvPr/>
        </p:nvSpPr>
        <p:spPr bwMode="auto">
          <a:xfrm flipV="1">
            <a:off x="7570788" y="2936875"/>
            <a:ext cx="835025" cy="496888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5" name="Line 31"/>
          <p:cNvSpPr>
            <a:spLocks noChangeShapeType="1"/>
          </p:cNvSpPr>
          <p:nvPr/>
        </p:nvSpPr>
        <p:spPr bwMode="auto">
          <a:xfrm flipH="1" flipV="1">
            <a:off x="1570038" y="2854325"/>
            <a:ext cx="511175" cy="7080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6" name="Line 31"/>
          <p:cNvSpPr>
            <a:spLocks noChangeShapeType="1"/>
          </p:cNvSpPr>
          <p:nvPr/>
        </p:nvSpPr>
        <p:spPr bwMode="auto">
          <a:xfrm flipH="1" flipV="1">
            <a:off x="1149350" y="3933825"/>
            <a:ext cx="501650" cy="3238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7" name="Line 31"/>
          <p:cNvSpPr>
            <a:spLocks noChangeShapeType="1"/>
          </p:cNvSpPr>
          <p:nvPr/>
        </p:nvSpPr>
        <p:spPr bwMode="auto">
          <a:xfrm flipV="1">
            <a:off x="1027113" y="3975100"/>
            <a:ext cx="53975" cy="5953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8" name="Line 31"/>
          <p:cNvSpPr>
            <a:spLocks noChangeShapeType="1"/>
          </p:cNvSpPr>
          <p:nvPr/>
        </p:nvSpPr>
        <p:spPr bwMode="auto">
          <a:xfrm flipV="1">
            <a:off x="1711325" y="3587750"/>
            <a:ext cx="369888" cy="5969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09" name="Line 31"/>
          <p:cNvSpPr>
            <a:spLocks noChangeShapeType="1"/>
          </p:cNvSpPr>
          <p:nvPr/>
        </p:nvSpPr>
        <p:spPr bwMode="auto">
          <a:xfrm flipH="1" flipV="1">
            <a:off x="2125663" y="4762500"/>
            <a:ext cx="201612" cy="4270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0" name="Line 31"/>
          <p:cNvSpPr>
            <a:spLocks noChangeShapeType="1"/>
          </p:cNvSpPr>
          <p:nvPr/>
        </p:nvSpPr>
        <p:spPr bwMode="auto">
          <a:xfrm flipH="1">
            <a:off x="3319463" y="5167313"/>
            <a:ext cx="1019175" cy="1444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1" name="Line 31"/>
          <p:cNvSpPr>
            <a:spLocks noChangeShapeType="1"/>
          </p:cNvSpPr>
          <p:nvPr/>
        </p:nvSpPr>
        <p:spPr bwMode="auto">
          <a:xfrm flipV="1">
            <a:off x="2178050" y="3133725"/>
            <a:ext cx="1062038" cy="355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2" name="Line 30"/>
          <p:cNvSpPr>
            <a:spLocks noChangeShapeType="1"/>
          </p:cNvSpPr>
          <p:nvPr/>
        </p:nvSpPr>
        <p:spPr bwMode="auto">
          <a:xfrm flipV="1">
            <a:off x="6327775" y="3578225"/>
            <a:ext cx="1225550" cy="1333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3" name="Line 30"/>
          <p:cNvSpPr>
            <a:spLocks noChangeShapeType="1"/>
          </p:cNvSpPr>
          <p:nvPr/>
        </p:nvSpPr>
        <p:spPr bwMode="auto">
          <a:xfrm>
            <a:off x="6153150" y="4954588"/>
            <a:ext cx="1911350" cy="431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4" name="Line 31"/>
          <p:cNvSpPr>
            <a:spLocks noChangeShapeType="1"/>
          </p:cNvSpPr>
          <p:nvPr/>
        </p:nvSpPr>
        <p:spPr bwMode="auto">
          <a:xfrm flipH="1">
            <a:off x="3502025" y="3317875"/>
            <a:ext cx="449263" cy="7397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5" name="Line 31"/>
          <p:cNvSpPr>
            <a:spLocks noChangeShapeType="1"/>
          </p:cNvSpPr>
          <p:nvPr/>
        </p:nvSpPr>
        <p:spPr bwMode="auto">
          <a:xfrm flipV="1">
            <a:off x="5056188" y="4954588"/>
            <a:ext cx="152400" cy="6492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6" name="Line 31"/>
          <p:cNvSpPr>
            <a:spLocks noChangeShapeType="1"/>
          </p:cNvSpPr>
          <p:nvPr/>
        </p:nvSpPr>
        <p:spPr bwMode="auto">
          <a:xfrm flipV="1">
            <a:off x="5260975" y="4889500"/>
            <a:ext cx="755650" cy="7778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7" name="Line 31"/>
          <p:cNvSpPr>
            <a:spLocks noChangeShapeType="1"/>
          </p:cNvSpPr>
          <p:nvPr/>
        </p:nvSpPr>
        <p:spPr bwMode="auto">
          <a:xfrm>
            <a:off x="6159500" y="4911725"/>
            <a:ext cx="139700" cy="60801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8" name="Line 31"/>
          <p:cNvSpPr>
            <a:spLocks noChangeShapeType="1"/>
          </p:cNvSpPr>
          <p:nvPr/>
        </p:nvSpPr>
        <p:spPr bwMode="auto">
          <a:xfrm flipV="1">
            <a:off x="6311900" y="5484813"/>
            <a:ext cx="431800" cy="349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19" name="Line 31"/>
          <p:cNvSpPr>
            <a:spLocks noChangeShapeType="1"/>
          </p:cNvSpPr>
          <p:nvPr/>
        </p:nvSpPr>
        <p:spPr bwMode="auto">
          <a:xfrm flipV="1">
            <a:off x="6786563" y="5386388"/>
            <a:ext cx="1277937" cy="635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20" name="Line 31"/>
          <p:cNvSpPr>
            <a:spLocks noChangeShapeType="1"/>
          </p:cNvSpPr>
          <p:nvPr/>
        </p:nvSpPr>
        <p:spPr bwMode="auto">
          <a:xfrm flipH="1" flipV="1">
            <a:off x="2366963" y="5073650"/>
            <a:ext cx="889000" cy="160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21" name="TextBox 63"/>
          <p:cNvSpPr txBox="1">
            <a:spLocks noChangeArrowheads="1"/>
          </p:cNvSpPr>
          <p:nvPr/>
        </p:nvSpPr>
        <p:spPr bwMode="auto">
          <a:xfrm>
            <a:off x="7823200" y="609917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Bjelovar</a:t>
            </a:r>
          </a:p>
        </p:txBody>
      </p:sp>
      <p:sp>
        <p:nvSpPr>
          <p:cNvPr id="35922" name="TextBox 63"/>
          <p:cNvSpPr txBox="1">
            <a:spLocks noChangeArrowheads="1"/>
          </p:cNvSpPr>
          <p:nvPr/>
        </p:nvSpPr>
        <p:spPr bwMode="auto">
          <a:xfrm>
            <a:off x="6300788" y="46577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Koprivnica</a:t>
            </a:r>
          </a:p>
        </p:txBody>
      </p:sp>
      <p:sp>
        <p:nvSpPr>
          <p:cNvPr id="35923" name="TextBox 63"/>
          <p:cNvSpPr txBox="1">
            <a:spLocks noChangeArrowheads="1"/>
          </p:cNvSpPr>
          <p:nvPr/>
        </p:nvSpPr>
        <p:spPr bwMode="auto">
          <a:xfrm>
            <a:off x="5157788" y="6026150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Križevci</a:t>
            </a:r>
          </a:p>
        </p:txBody>
      </p:sp>
      <p:sp>
        <p:nvSpPr>
          <p:cNvPr id="35924" name="TextBox 63"/>
          <p:cNvSpPr txBox="1">
            <a:spLocks noChangeArrowheads="1"/>
          </p:cNvSpPr>
          <p:nvPr/>
        </p:nvSpPr>
        <p:spPr bwMode="auto">
          <a:xfrm>
            <a:off x="7699375" y="2052638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Nagykanizsa</a:t>
            </a:r>
          </a:p>
        </p:txBody>
      </p:sp>
      <p:sp>
        <p:nvSpPr>
          <p:cNvPr id="35925" name="TextBox 63"/>
          <p:cNvSpPr txBox="1">
            <a:spLocks noChangeArrowheads="1"/>
          </p:cNvSpPr>
          <p:nvPr/>
        </p:nvSpPr>
        <p:spPr bwMode="auto">
          <a:xfrm>
            <a:off x="5762625" y="26765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Kotoriba</a:t>
            </a:r>
          </a:p>
        </p:txBody>
      </p:sp>
      <p:sp>
        <p:nvSpPr>
          <p:cNvPr id="35926" name="TextBox 63"/>
          <p:cNvSpPr txBox="1">
            <a:spLocks noChangeArrowheads="1"/>
          </p:cNvSpPr>
          <p:nvPr/>
        </p:nvSpPr>
        <p:spPr bwMode="auto">
          <a:xfrm>
            <a:off x="5951538" y="3425825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Prelog</a:t>
            </a:r>
          </a:p>
        </p:txBody>
      </p:sp>
      <p:sp>
        <p:nvSpPr>
          <p:cNvPr id="35927" name="TextBox 63"/>
          <p:cNvSpPr txBox="1">
            <a:spLocks noChangeArrowheads="1"/>
          </p:cNvSpPr>
          <p:nvPr/>
        </p:nvSpPr>
        <p:spPr bwMode="auto">
          <a:xfrm>
            <a:off x="4643438" y="41656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Ludbreg</a:t>
            </a:r>
          </a:p>
        </p:txBody>
      </p:sp>
      <p:sp>
        <p:nvSpPr>
          <p:cNvPr id="35928" name="TextBox 63"/>
          <p:cNvSpPr txBox="1">
            <a:spLocks noChangeArrowheads="1"/>
          </p:cNvSpPr>
          <p:nvPr/>
        </p:nvSpPr>
        <p:spPr bwMode="auto">
          <a:xfrm>
            <a:off x="3492500" y="394970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Varaždin</a:t>
            </a:r>
          </a:p>
        </p:txBody>
      </p:sp>
      <p:sp>
        <p:nvSpPr>
          <p:cNvPr id="35929" name="TextBox 63"/>
          <p:cNvSpPr txBox="1">
            <a:spLocks noChangeArrowheads="1"/>
          </p:cNvSpPr>
          <p:nvPr/>
        </p:nvSpPr>
        <p:spPr bwMode="auto">
          <a:xfrm>
            <a:off x="4078288" y="278606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Čakovec</a:t>
            </a:r>
          </a:p>
        </p:txBody>
      </p:sp>
      <p:sp>
        <p:nvSpPr>
          <p:cNvPr id="35930" name="TextBox 63"/>
          <p:cNvSpPr txBox="1">
            <a:spLocks noChangeArrowheads="1"/>
          </p:cNvSpPr>
          <p:nvPr/>
        </p:nvSpPr>
        <p:spPr bwMode="auto">
          <a:xfrm>
            <a:off x="4500563" y="191611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M. Središće</a:t>
            </a:r>
          </a:p>
        </p:txBody>
      </p:sp>
      <p:sp>
        <p:nvSpPr>
          <p:cNvPr id="35931" name="TextBox 63"/>
          <p:cNvSpPr txBox="1">
            <a:spLocks noChangeArrowheads="1"/>
          </p:cNvSpPr>
          <p:nvPr/>
        </p:nvSpPr>
        <p:spPr bwMode="auto">
          <a:xfrm>
            <a:off x="1331913" y="25050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Ormož</a:t>
            </a:r>
          </a:p>
        </p:txBody>
      </p:sp>
      <p:sp>
        <p:nvSpPr>
          <p:cNvPr id="35932" name="TextBox 63"/>
          <p:cNvSpPr txBox="1">
            <a:spLocks noChangeArrowheads="1"/>
          </p:cNvSpPr>
          <p:nvPr/>
        </p:nvSpPr>
        <p:spPr bwMode="auto">
          <a:xfrm>
            <a:off x="669925" y="21558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Ptuj</a:t>
            </a:r>
          </a:p>
        </p:txBody>
      </p:sp>
      <p:sp>
        <p:nvSpPr>
          <p:cNvPr id="35933" name="TextBox 63"/>
          <p:cNvSpPr txBox="1">
            <a:spLocks noChangeArrowheads="1"/>
          </p:cNvSpPr>
          <p:nvPr/>
        </p:nvSpPr>
        <p:spPr bwMode="auto">
          <a:xfrm>
            <a:off x="982663" y="336232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Vratno</a:t>
            </a:r>
          </a:p>
        </p:txBody>
      </p:sp>
      <p:sp>
        <p:nvSpPr>
          <p:cNvPr id="35934" name="TextBox 63"/>
          <p:cNvSpPr txBox="1">
            <a:spLocks noChangeArrowheads="1"/>
          </p:cNvSpPr>
          <p:nvPr/>
        </p:nvSpPr>
        <p:spPr bwMode="auto">
          <a:xfrm>
            <a:off x="188913" y="352901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Trakošćan</a:t>
            </a:r>
          </a:p>
        </p:txBody>
      </p:sp>
      <p:sp>
        <p:nvSpPr>
          <p:cNvPr id="35935" name="TextBox 63"/>
          <p:cNvSpPr txBox="1">
            <a:spLocks noChangeArrowheads="1"/>
          </p:cNvSpPr>
          <p:nvPr/>
        </p:nvSpPr>
        <p:spPr bwMode="auto">
          <a:xfrm>
            <a:off x="107950" y="4471988"/>
            <a:ext cx="96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Bednja</a:t>
            </a:r>
          </a:p>
        </p:txBody>
      </p:sp>
      <p:sp>
        <p:nvSpPr>
          <p:cNvPr id="35936" name="TextBox 63"/>
          <p:cNvSpPr txBox="1">
            <a:spLocks noChangeArrowheads="1"/>
          </p:cNvSpPr>
          <p:nvPr/>
        </p:nvSpPr>
        <p:spPr bwMode="auto">
          <a:xfrm>
            <a:off x="406400" y="49561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Lepoglava</a:t>
            </a:r>
          </a:p>
        </p:txBody>
      </p:sp>
      <p:sp>
        <p:nvSpPr>
          <p:cNvPr id="35937" name="TextBox 63"/>
          <p:cNvSpPr txBox="1">
            <a:spLocks noChangeArrowheads="1"/>
          </p:cNvSpPr>
          <p:nvPr/>
        </p:nvSpPr>
        <p:spPr bwMode="auto">
          <a:xfrm>
            <a:off x="1943100" y="46513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Ivanec</a:t>
            </a:r>
          </a:p>
        </p:txBody>
      </p:sp>
      <p:sp>
        <p:nvSpPr>
          <p:cNvPr id="35938" name="TextBox 63"/>
          <p:cNvSpPr txBox="1">
            <a:spLocks noChangeArrowheads="1"/>
          </p:cNvSpPr>
          <p:nvPr/>
        </p:nvSpPr>
        <p:spPr bwMode="auto">
          <a:xfrm>
            <a:off x="2987675" y="5461000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Novi Marof</a:t>
            </a:r>
          </a:p>
        </p:txBody>
      </p:sp>
      <p:sp>
        <p:nvSpPr>
          <p:cNvPr id="35939" name="TextBox 63"/>
          <p:cNvSpPr txBox="1">
            <a:spLocks noChangeArrowheads="1"/>
          </p:cNvSpPr>
          <p:nvPr/>
        </p:nvSpPr>
        <p:spPr bwMode="auto">
          <a:xfrm>
            <a:off x="7918450" y="4957763"/>
            <a:ext cx="1179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Kloštar P.</a:t>
            </a:r>
          </a:p>
        </p:txBody>
      </p:sp>
      <p:sp>
        <p:nvSpPr>
          <p:cNvPr id="35940" name="TextBox 63"/>
          <p:cNvSpPr txBox="1">
            <a:spLocks noChangeArrowheads="1"/>
          </p:cNvSpPr>
          <p:nvPr/>
        </p:nvSpPr>
        <p:spPr bwMode="auto">
          <a:xfrm>
            <a:off x="4662488" y="1628775"/>
            <a:ext cx="1285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Lendava</a:t>
            </a:r>
          </a:p>
        </p:txBody>
      </p:sp>
      <p:sp>
        <p:nvSpPr>
          <p:cNvPr id="35941" name="Line 30"/>
          <p:cNvSpPr>
            <a:spLocks noChangeShapeType="1"/>
          </p:cNvSpPr>
          <p:nvPr/>
        </p:nvSpPr>
        <p:spPr bwMode="auto">
          <a:xfrm flipV="1">
            <a:off x="4525963" y="1768475"/>
            <a:ext cx="82550" cy="4222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42" name="Line 30"/>
          <p:cNvSpPr>
            <a:spLocks noChangeShapeType="1"/>
          </p:cNvSpPr>
          <p:nvPr/>
        </p:nvSpPr>
        <p:spPr bwMode="auto">
          <a:xfrm flipV="1">
            <a:off x="1952625" y="5953125"/>
            <a:ext cx="901700" cy="717550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43" name="Line 30"/>
          <p:cNvSpPr>
            <a:spLocks noChangeShapeType="1"/>
          </p:cNvSpPr>
          <p:nvPr/>
        </p:nvSpPr>
        <p:spPr bwMode="auto">
          <a:xfrm flipV="1">
            <a:off x="4471988" y="6297613"/>
            <a:ext cx="515937" cy="373062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44" name="Line 30"/>
          <p:cNvSpPr>
            <a:spLocks noChangeShapeType="1"/>
          </p:cNvSpPr>
          <p:nvPr/>
        </p:nvSpPr>
        <p:spPr bwMode="auto">
          <a:xfrm flipV="1">
            <a:off x="4518025" y="6378575"/>
            <a:ext cx="622300" cy="479425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35945" name="Grupa 1"/>
          <p:cNvGrpSpPr>
            <a:grpSpLocks/>
          </p:cNvGrpSpPr>
          <p:nvPr/>
        </p:nvGrpSpPr>
        <p:grpSpPr bwMode="auto">
          <a:xfrm>
            <a:off x="595313" y="1628775"/>
            <a:ext cx="7615237" cy="4968875"/>
            <a:chOff x="595313" y="1629160"/>
            <a:chExt cx="7615237" cy="4968192"/>
          </a:xfrm>
        </p:grpSpPr>
        <p:grpSp>
          <p:nvGrpSpPr>
            <p:cNvPr id="35948" name="Grupa 12"/>
            <p:cNvGrpSpPr>
              <a:grpSpLocks/>
            </p:cNvGrpSpPr>
            <p:nvPr/>
          </p:nvGrpSpPr>
          <p:grpSpPr bwMode="auto">
            <a:xfrm>
              <a:off x="595313" y="1909465"/>
              <a:ext cx="7615237" cy="4687887"/>
              <a:chOff x="596074" y="1760722"/>
              <a:chExt cx="7613827" cy="4687926"/>
            </a:xfrm>
          </p:grpSpPr>
          <p:grpSp>
            <p:nvGrpSpPr>
              <p:cNvPr id="35950" name="Grupa 11"/>
              <p:cNvGrpSpPr>
                <a:grpSpLocks/>
              </p:cNvGrpSpPr>
              <p:nvPr/>
            </p:nvGrpSpPr>
            <p:grpSpPr bwMode="auto">
              <a:xfrm>
                <a:off x="596074" y="1760722"/>
                <a:ext cx="7613827" cy="4687926"/>
                <a:chOff x="596074" y="1760722"/>
                <a:chExt cx="7613827" cy="4687926"/>
              </a:xfrm>
            </p:grpSpPr>
            <p:sp>
              <p:nvSpPr>
                <p:cNvPr id="35954" name="Oval 25"/>
                <p:cNvSpPr>
                  <a:spLocks noChangeArrowheads="1"/>
                </p:cNvSpPr>
                <p:nvPr/>
              </p:nvSpPr>
              <p:spPr bwMode="auto">
                <a:xfrm>
                  <a:off x="2181580" y="4787327"/>
                  <a:ext cx="291331" cy="29133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CS" altLang="sr-Latn-RS"/>
                </a:p>
              </p:txBody>
            </p:sp>
            <p:grpSp>
              <p:nvGrpSpPr>
                <p:cNvPr id="35955" name="Grupa 10"/>
                <p:cNvGrpSpPr>
                  <a:grpSpLocks/>
                </p:cNvGrpSpPr>
                <p:nvPr/>
              </p:nvGrpSpPr>
              <p:grpSpPr bwMode="auto">
                <a:xfrm>
                  <a:off x="596074" y="1760722"/>
                  <a:ext cx="7613827" cy="4687926"/>
                  <a:chOff x="596074" y="1760722"/>
                  <a:chExt cx="7613827" cy="4687926"/>
                </a:xfrm>
              </p:grpSpPr>
              <p:grpSp>
                <p:nvGrpSpPr>
                  <p:cNvPr id="35956" name="Grupa 9"/>
                  <p:cNvGrpSpPr>
                    <a:grpSpLocks/>
                  </p:cNvGrpSpPr>
                  <p:nvPr/>
                </p:nvGrpSpPr>
                <p:grpSpPr bwMode="auto">
                  <a:xfrm>
                    <a:off x="596074" y="1760722"/>
                    <a:ext cx="7613827" cy="4687926"/>
                    <a:chOff x="596074" y="1760722"/>
                    <a:chExt cx="7613827" cy="4687926"/>
                  </a:xfrm>
                </p:grpSpPr>
                <p:grpSp>
                  <p:nvGrpSpPr>
                    <p:cNvPr id="35958" name="Grupa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074" y="1760722"/>
                      <a:ext cx="7613827" cy="4687926"/>
                      <a:chOff x="596074" y="1760722"/>
                      <a:chExt cx="7613827" cy="4687926"/>
                    </a:xfrm>
                  </p:grpSpPr>
                  <p:sp>
                    <p:nvSpPr>
                      <p:cNvPr id="35965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0163" y="4816415"/>
                        <a:ext cx="291331" cy="291331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sr-Latn-CS" altLang="sr-Latn-RS"/>
                      </a:p>
                    </p:txBody>
                  </p:sp>
                  <p:grpSp>
                    <p:nvGrpSpPr>
                      <p:cNvPr id="35966" name="Grupa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6074" y="1760722"/>
                        <a:ext cx="7613827" cy="4687926"/>
                        <a:chOff x="596074" y="1760722"/>
                        <a:chExt cx="7613827" cy="4687926"/>
                      </a:xfrm>
                    </p:grpSpPr>
                    <p:sp>
                      <p:nvSpPr>
                        <p:cNvPr id="35967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772904" y="4275564"/>
                          <a:ext cx="291331" cy="291331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sr-Latn-CS" altLang="sr-Latn-RS"/>
                        </a:p>
                      </p:txBody>
                    </p:sp>
                    <p:grpSp>
                      <p:nvGrpSpPr>
                        <p:cNvPr id="35968" name="Grupa 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96074" y="1760722"/>
                          <a:ext cx="7613827" cy="4687926"/>
                          <a:chOff x="596074" y="1760722"/>
                          <a:chExt cx="7613827" cy="4687926"/>
                        </a:xfrm>
                      </p:grpSpPr>
                      <p:sp>
                        <p:nvSpPr>
                          <p:cNvPr id="35969" name="Oval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75567" y="3916010"/>
                            <a:ext cx="291331" cy="291331"/>
                          </a:xfrm>
                          <a:prstGeom prst="ellipse">
                            <a:avLst/>
                          </a:prstGeom>
                          <a:solidFill>
                            <a:srgbClr val="FFFF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eaLnBrk="0" hangingPunct="0"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sr-Latn-CS" altLang="sr-Latn-RS"/>
                          </a:p>
                        </p:txBody>
                      </p:sp>
                      <p:grpSp>
                        <p:nvGrpSpPr>
                          <p:cNvPr id="35970" name="Grupa 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96074" y="1760722"/>
                            <a:ext cx="7613827" cy="4687926"/>
                            <a:chOff x="596074" y="1760722"/>
                            <a:chExt cx="7613827" cy="4687926"/>
                          </a:xfrm>
                        </p:grpSpPr>
                        <p:grpSp>
                          <p:nvGrpSpPr>
                            <p:cNvPr id="35971" name="Grupa 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96074" y="1760722"/>
                              <a:ext cx="7613827" cy="4687926"/>
                              <a:chOff x="596074" y="1760722"/>
                              <a:chExt cx="7613827" cy="4687926"/>
                            </a:xfrm>
                          </p:grpSpPr>
                          <p:sp>
                            <p:nvSpPr>
                              <p:cNvPr id="35973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31494" y="4123165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74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51262" y="378933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75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492860" y="587727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76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22825" y="587727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77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93712" y="2810349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78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79712" y="4421230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79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75656" y="4719295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0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29246" y="516302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1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08166" y="327640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2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51897" y="280470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3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02870" y="2856498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4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85828" y="1962533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5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48254" y="1962532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6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48046" y="183033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7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93919" y="2769462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8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35769" y="3236059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89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6074" y="2179698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5990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07172" y="1760722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5991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10198" y="2501106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5992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420577" y="2565167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5993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78803" y="3147829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CC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>
                                  <a:solidFill>
                                    <a:srgbClr val="FFFF66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5994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918570" y="4985872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95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81762" y="4322483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96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38046" y="5017360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97" name="Oval 2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91148" y="5585941"/>
                                <a:ext cx="291331" cy="291331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  <p:sp>
                            <p:nvSpPr>
                              <p:cNvPr id="35998" name="Oval 2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868144" y="4414496"/>
                                <a:ext cx="571376" cy="57137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>
                                <a:lvl1pPr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eaLnBrk="0" hangingPunct="0"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sr-Latn-CS" altLang="sr-Latn-RS"/>
                              </a:p>
                            </p:txBody>
                          </p:sp>
                        </p:grpSp>
                        <p:sp>
                          <p:nvSpPr>
                            <p:cNvPr id="35972" name="Oval 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507667" y="2132204"/>
                              <a:ext cx="291331" cy="291331"/>
                            </a:xfrm>
                            <a:prstGeom prst="ellipse">
                              <a:avLst/>
                            </a:prstGeom>
                            <a:solidFill>
                              <a:srgbClr val="FFFF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eaLnBrk="0" hangingPunct="0"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sr-Latn-CS" altLang="sr-Latn-RS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3595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8021" y="5264978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5960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1529" y="3906349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596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7203" y="1981156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5962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9237" y="3458205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5963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2918" y="3651557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  <p:sp>
                  <p:nvSpPr>
                    <p:cNvPr id="35964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3579" y="3658291"/>
                      <a:ext cx="291331" cy="29133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sr-Latn-CS" altLang="sr-Latn-RS"/>
                    </a:p>
                  </p:txBody>
                </p:sp>
              </p:grpSp>
              <p:sp>
                <p:nvSpPr>
                  <p:cNvPr id="3595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070670" y="4658838"/>
                    <a:ext cx="291331" cy="29133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CS" altLang="sr-Latn-RS"/>
                  </a:p>
                </p:txBody>
              </p:sp>
            </p:grpSp>
          </p:grpSp>
          <p:sp>
            <p:nvSpPr>
              <p:cNvPr id="35951" name="Oval 25"/>
              <p:cNvSpPr>
                <a:spLocks noChangeArrowheads="1"/>
              </p:cNvSpPr>
              <p:nvPr/>
            </p:nvSpPr>
            <p:spPr bwMode="auto">
              <a:xfrm>
                <a:off x="6137252" y="5206525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  <p:sp>
            <p:nvSpPr>
              <p:cNvPr id="35952" name="Oval 25"/>
              <p:cNvSpPr>
                <a:spLocks noChangeArrowheads="1"/>
              </p:cNvSpPr>
              <p:nvPr/>
            </p:nvSpPr>
            <p:spPr bwMode="auto">
              <a:xfrm>
                <a:off x="6574249" y="5183463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  <p:sp>
            <p:nvSpPr>
              <p:cNvPr id="35953" name="Oval 25"/>
              <p:cNvSpPr>
                <a:spLocks noChangeArrowheads="1"/>
              </p:cNvSpPr>
              <p:nvPr/>
            </p:nvSpPr>
            <p:spPr bwMode="auto">
              <a:xfrm>
                <a:off x="3596764" y="4973647"/>
                <a:ext cx="291331" cy="29133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sr-Latn-CS" altLang="sr-Latn-RS"/>
              </a:p>
            </p:txBody>
          </p:sp>
        </p:grpSp>
        <p:sp>
          <p:nvSpPr>
            <p:cNvPr id="35949" name="Oval 25"/>
            <p:cNvSpPr>
              <a:spLocks noChangeArrowheads="1"/>
            </p:cNvSpPr>
            <p:nvPr/>
          </p:nvSpPr>
          <p:spPr bwMode="auto">
            <a:xfrm>
              <a:off x="4472344" y="1629160"/>
              <a:ext cx="291385" cy="29132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sr-Latn-CS" altLang="sr-Latn-RS">
                <a:solidFill>
                  <a:srgbClr val="FFFF66"/>
                </a:solidFill>
              </a:endParaRPr>
            </a:p>
          </p:txBody>
        </p:sp>
      </p:grpSp>
      <p:sp>
        <p:nvSpPr>
          <p:cNvPr id="35946" name="Line 30"/>
          <p:cNvSpPr>
            <a:spLocks noChangeShapeType="1"/>
          </p:cNvSpPr>
          <p:nvPr/>
        </p:nvSpPr>
        <p:spPr bwMode="auto">
          <a:xfrm>
            <a:off x="392113" y="6237288"/>
            <a:ext cx="8572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5947" name="TextBox 63"/>
          <p:cNvSpPr txBox="1">
            <a:spLocks noChangeArrowheads="1"/>
          </p:cNvSpPr>
          <p:nvPr/>
        </p:nvSpPr>
        <p:spPr bwMode="auto">
          <a:xfrm>
            <a:off x="34925" y="6308725"/>
            <a:ext cx="161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1200" b="1"/>
              <a:t>VLAK  I AUTOBUS</a:t>
            </a:r>
          </a:p>
        </p:txBody>
      </p:sp>
      <p:sp>
        <p:nvSpPr>
          <p:cNvPr id="159" name="TekstniOkvir 158"/>
          <p:cNvSpPr txBox="1"/>
          <p:nvPr/>
        </p:nvSpPr>
        <p:spPr>
          <a:xfrm>
            <a:off x="539552" y="76470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Integrirani prijevoz putnika – </a:t>
            </a:r>
          </a:p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željezna perspektiva korisnika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6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68313" y="1988840"/>
            <a:ext cx="4032250" cy="191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20000"/>
              </a:lnSpc>
              <a:defRPr/>
            </a:pPr>
            <a:r>
              <a:rPr lang="hr-HR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…za korisnike - putnike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Veliki broj linija 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Povećanje mobilnosti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Jedinstvena prijevoza karta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Bolja kvaliteta življenja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4500563" y="1988840"/>
            <a:ext cx="4356100" cy="191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20000"/>
              </a:lnSpc>
              <a:defRPr/>
            </a:pPr>
            <a:r>
              <a:rPr lang="hr-HR" sz="2000" b="1" i="1" dirty="0">
                <a:solidFill>
                  <a:srgbClr val="008000"/>
                </a:solidFill>
                <a:latin typeface="Arial" charset="0"/>
                <a:cs typeface="Arial" charset="0"/>
              </a:rPr>
              <a:t>…za lokalnu upravu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Optimalne subvencije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Kvalitetno prostorno planiranje 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Jeftinije održavanje prometnica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Besplatan prijevoz učenika</a:t>
            </a: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467742" y="4293890"/>
            <a:ext cx="403225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20000"/>
              </a:lnSpc>
              <a:defRPr/>
            </a:pPr>
            <a:r>
              <a:rPr lang="hr-HR" sz="2000" b="1" i="1" dirty="0">
                <a:solidFill>
                  <a:srgbClr val="CC0099"/>
                </a:solidFill>
                <a:latin typeface="Arial" charset="0"/>
                <a:cs typeface="Arial" charset="0"/>
              </a:rPr>
              <a:t>…za prijevoznike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Dugoročno planiranje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Održivo poslovanje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Više putnika i prihoda</a:t>
            </a: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4572000" y="4293890"/>
            <a:ext cx="403225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27063" indent="-627063">
              <a:lnSpc>
                <a:spcPct val="120000"/>
              </a:lnSpc>
              <a:defRPr/>
            </a:pPr>
            <a:r>
              <a:rPr lang="hr-HR" sz="20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…za gospodarstvo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Mobilnost radne snage 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Povećanje prihoda</a:t>
            </a:r>
          </a:p>
          <a:p>
            <a:pPr marL="627063" indent="-627063">
              <a:lnSpc>
                <a:spcPct val="120000"/>
              </a:lnSpc>
              <a:buFontTx/>
              <a:buChar char="•"/>
              <a:defRPr/>
            </a:pPr>
            <a:r>
              <a:rPr lang="hr-HR" sz="2000" i="1" dirty="0">
                <a:latin typeface="Arial" charset="0"/>
                <a:cs typeface="Arial" charset="0"/>
              </a:rPr>
              <a:t>Povećanje BND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Integrirani prijevoz putnika - prednosti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6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avez za željeznicu\Nova pruga Varaždin - Krapina - stručni rad\Prezentacija 2\Slike\Grafikon usporedba putovanja-m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238246"/>
            <a:ext cx="6264696" cy="4698522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20" y="5857892"/>
            <a:ext cx="8643966" cy="7750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Loše pruge – automobilom se u Zagreb stiže 3 puta brže nego vlakom</a:t>
            </a:r>
          </a:p>
          <a:p>
            <a:pPr marL="627063" indent="-627063">
              <a:lnSpc>
                <a:spcPct val="130000"/>
              </a:lnSpc>
              <a:buFontTx/>
              <a:buChar char="•"/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Najbrža veza vlakom 1:45 sati jednom dnevno, ali preko Koprivnice – 130 km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95692" y="4916745"/>
            <a:ext cx="1285884" cy="41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627063" indent="-627063" algn="ctr">
              <a:lnSpc>
                <a:spcPct val="130000"/>
              </a:lnSpc>
              <a:defRPr/>
            </a:pPr>
            <a:r>
              <a:rPr lang="hr-HR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automobil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9744" y="4972333"/>
            <a:ext cx="1285884" cy="41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627063" indent="-627063" algn="ctr">
              <a:lnSpc>
                <a:spcPct val="130000"/>
              </a:lnSpc>
              <a:defRPr/>
            </a:pPr>
            <a:r>
              <a:rPr lang="hr-HR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brzi vlak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60281" y="4963716"/>
            <a:ext cx="1643074" cy="4524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627063" indent="-627063" algn="ctr">
              <a:lnSpc>
                <a:spcPct val="130000"/>
              </a:lnSpc>
              <a:defRPr/>
            </a:pPr>
            <a:r>
              <a:rPr lang="hr-HR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lokalni vlak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7868" y="2691790"/>
            <a:ext cx="1857388" cy="332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627063" indent="-627063" algn="ctr">
              <a:lnSpc>
                <a:spcPct val="130000"/>
              </a:lnSpc>
              <a:defRPr/>
            </a:pPr>
            <a:r>
              <a:rPr lang="hr-HR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najbrži lokalni vlak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39552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" pitchFamily="34" charset="0"/>
                <a:cs typeface="Arial" pitchFamily="34" charset="0"/>
              </a:rPr>
              <a:t>Putovanje Varaždin – Zagreb danas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6136" y="2175416"/>
            <a:ext cx="2143108" cy="332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627063" indent="-627063" algn="ctr">
              <a:lnSpc>
                <a:spcPct val="130000"/>
              </a:lnSpc>
              <a:defRPr/>
            </a:pPr>
            <a:r>
              <a:rPr lang="hr-HR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najsporiji lokalni vlak</a:t>
            </a:r>
          </a:p>
        </p:txBody>
      </p:sp>
    </p:spTree>
    <p:extLst>
      <p:ext uri="{BB962C8B-B14F-4D97-AF65-F5344CB8AC3E}">
        <p14:creationId xmlns:p14="http://schemas.microsoft.com/office/powerpoint/2010/main" val="27065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608</Words>
  <Application>Microsoft Office PowerPoint</Application>
  <PresentationFormat>Prikaz na zaslonu (4:3)</PresentationFormat>
  <Paragraphs>162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Baskerville Old Face</vt:lpstr>
      <vt:lpstr>Calibri</vt:lpstr>
      <vt:lpstr>Tahoma</vt:lpstr>
      <vt:lpstr>Times New Roman</vt:lpstr>
      <vt:lpstr>Tema sustava Office</vt:lpstr>
      <vt:lpstr>Prilagođeni dizajn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Ante</dc:creator>
  <cp:lastModifiedBy>Elizabet Gasparov</cp:lastModifiedBy>
  <cp:revision>90</cp:revision>
  <dcterms:created xsi:type="dcterms:W3CDTF">2017-10-25T09:59:28Z</dcterms:created>
  <dcterms:modified xsi:type="dcterms:W3CDTF">2018-06-21T11:40:33Z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2452938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</Properties>
</file>