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drawingml.chart+xml" PartName="/ppt/charts/chart1.xml"/>
  <Override ContentType="application/vnd.ms-office.chartstyle+xml" PartName="/ppt/charts/style1.xml"/>
  <Override ContentType="application/vnd.ms-office.chartcolorstyle+xml" PartName="/ppt/charts/colors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drawingml.chart+xml" PartName="/ppt/charts/chart2.xml"/>
  <Override ContentType="application/vnd.ms-office.chartstyle+xml" PartName="/ppt/charts/style2.xml"/>
  <Override ContentType="application/vnd.ms-office.chartcolorstyle+xml" PartName="/ppt/charts/colors2.xml"/>
  <Override ContentType="application/vnd.openxmlformats-officedocument.drawingml.chart+xml" PartName="/ppt/charts/chart3.xml"/>
  <Override ContentType="application/vnd.ms-office.chartstyle+xml" PartName="/ppt/charts/style3.xml"/>
  <Override ContentType="application/vnd.ms-office.chartcolorstyle+xml" PartName="/ppt/charts/colors3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drawingml.chart+xml" PartName="/ppt/charts/chart4.xml"/>
  <Override ContentType="application/vnd.ms-office.chartstyle+xml" PartName="/ppt/charts/style4.xml"/>
  <Override ContentType="application/vnd.ms-office.chartcolorstyle+xml" PartName="/ppt/charts/colors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84" r:id="rId6"/>
    <p:sldId id="285" r:id="rId7"/>
    <p:sldId id="289" r:id="rId8"/>
    <p:sldId id="290" r:id="rId9"/>
    <p:sldId id="282" r:id="rId10"/>
    <p:sldId id="268" r:id="rId11"/>
    <p:sldId id="287" r:id="rId12"/>
    <p:sldId id="288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84687" autoAdjust="0"/>
  </p:normalViewPr>
  <p:slideViewPr>
    <p:cSldViewPr snapToGrid="0" showGuides="1">
      <p:cViewPr varScale="1">
        <p:scale>
          <a:sx n="75" d="100"/>
          <a:sy n="75" d="100"/>
        </p:scale>
        <p:origin x="1651" y="72"/>
      </p:cViewPr>
      <p:guideLst>
        <p:guide orient="horz" pos="2160"/>
        <p:guide pos="2857"/>
      </p:guideLst>
    </p:cSldViewPr>
  </p:slideViewPr>
  <p:outlineViewPr>
    <p:cViewPr>
      <p:scale>
        <a:sx n="33" d="100"/>
        <a:sy n="33" d="100"/>
      </p:scale>
      <p:origin x="0" y="-25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952" y="96"/>
      </p:cViewPr>
      <p:guideLst>
        <p:guide orient="horz" pos="2880"/>
        <p:guide pos="2160"/>
      </p:guideLst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ran\OneDrive\PROMET_novi\CIVINET\grafovi%20za%20prezentaciju%20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ran\OneDrive\PROMET_novi\CIVINET\grafovi%20za%20prezentaciju%20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2D-4C50-A75A-BDFEFD7001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02D-4C50-A75A-BDFEFD7001CE}"/>
              </c:ext>
            </c:extLst>
          </c:dPt>
          <c:dLbls>
            <c:dLbl>
              <c:idx val="0"/>
              <c:layout>
                <c:manualLayout>
                  <c:x val="7.2222222222222118E-2"/>
                  <c:y val="7.792907912188384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02D-4C50-A75A-BDFEFD7001C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111111111111123E-2"/>
                  <c:y val="2.64583333333333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02D-4C50-A75A-BDFEFD7001C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osnovno!$B$3:$B$4</c:f>
              <c:strCache>
                <c:ptCount val="2"/>
                <c:pt idx="0">
                  <c:v>putovao na utvrđeni dan</c:v>
                </c:pt>
                <c:pt idx="1">
                  <c:v>nije putovao na utvrđeni dan</c:v>
                </c:pt>
              </c:strCache>
            </c:strRef>
          </c:cat>
          <c:val>
            <c:numRef>
              <c:f>osnovno!$C$3:$C$4</c:f>
              <c:numCache>
                <c:formatCode>0.0%</c:formatCode>
                <c:ptCount val="2"/>
                <c:pt idx="0">
                  <c:v>0.75700000000000001</c:v>
                </c:pt>
                <c:pt idx="1">
                  <c:v>0.24299999999999999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02D-4C50-A75A-BDFEFD7001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hr-HR" sz="1800" b="1" dirty="0" smtClean="0"/>
              <a:t>Svrha putovanja</a:t>
            </a:r>
            <a:endParaRPr lang="hr-HR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'svrha putovanja'!$E$4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'svrha putovanja'!$C$5:$C$19</c:f>
              <c:strCache>
                <c:ptCount val="15"/>
                <c:pt idx="0">
                  <c:v>povratak kući</c:v>
                </c:pt>
                <c:pt idx="1">
                  <c:v>redovita kupovina (hrana, sredstva za čišćenje, časopisi, gorivo…)</c:v>
                </c:pt>
                <c:pt idx="2">
                  <c:v>odlazak na posao</c:v>
                </c:pt>
                <c:pt idx="3">
                  <c:v>odlazak u kafić/restoran</c:v>
                </c:pt>
                <c:pt idx="4">
                  <c:v>presjedanje (promjena tipa prijevoznog sredstva)</c:v>
                </c:pt>
                <c:pt idx="5">
                  <c:v>osobne usluge (banka, liječnik, frizer…)</c:v>
                </c:pt>
                <c:pt idx="6">
                  <c:v>posjet prijateljima ili rodbini</c:v>
                </c:pt>
                <c:pt idx="7">
                  <c:v>odlazak na fakultet ili u školu</c:v>
                </c:pt>
                <c:pt idx="8">
                  <c:v>ostalo</c:v>
                </c:pt>
                <c:pt idx="9">
                  <c:v>rekreacija</c:v>
                </c:pt>
                <c:pt idx="10">
                  <c:v>posebne kupovine (odjeća, namještaj, alat)</c:v>
                </c:pt>
                <c:pt idx="11">
                  <c:v>vođenje djece u vrtić/školu</c:v>
                </c:pt>
                <c:pt idx="12">
                  <c:v>prijevoz iz usluge (npr. starije osobe iz kućanstva, susjedi i slično)</c:v>
                </c:pt>
                <c:pt idx="13">
                  <c:v>odlazak na vjerski obred (u crkvu)</c:v>
                </c:pt>
                <c:pt idx="14">
                  <c:v>odlazak u kino, kazalište, koncert, muzej, knjižnicu</c:v>
                </c:pt>
              </c:strCache>
            </c:strRef>
          </c:cat>
          <c:val>
            <c:numRef>
              <c:f>'svrha putovanja'!$E$5:$E$19</c:f>
              <c:numCache>
                <c:formatCode>0.0%</c:formatCode>
                <c:ptCount val="15"/>
                <c:pt idx="0">
                  <c:v>0.40550867701102505</c:v>
                </c:pt>
                <c:pt idx="1">
                  <c:v>0.11673702463590592</c:v>
                </c:pt>
                <c:pt idx="2">
                  <c:v>0.11414903361916387</c:v>
                </c:pt>
                <c:pt idx="3">
                  <c:v>5.3780194637266882E-2</c:v>
                </c:pt>
                <c:pt idx="4">
                  <c:v>5.3183721246767381E-2</c:v>
                </c:pt>
                <c:pt idx="5">
                  <c:v>4.676065605008848E-2</c:v>
                </c:pt>
                <c:pt idx="6">
                  <c:v>4.4972814754321494E-2</c:v>
                </c:pt>
                <c:pt idx="7">
                  <c:v>4.0087537770518537E-2</c:v>
                </c:pt>
                <c:pt idx="8">
                  <c:v>3.7894842792976731E-2</c:v>
                </c:pt>
                <c:pt idx="9">
                  <c:v>2.7477888934258871E-2</c:v>
                </c:pt>
                <c:pt idx="10">
                  <c:v>2.1461065741118838E-2</c:v>
                </c:pt>
                <c:pt idx="11">
                  <c:v>2.0870994963930866E-2</c:v>
                </c:pt>
                <c:pt idx="12">
                  <c:v>6.919946917109023E-3</c:v>
                </c:pt>
                <c:pt idx="13">
                  <c:v>6.5254158159793081E-3</c:v>
                </c:pt>
                <c:pt idx="14">
                  <c:v>3.6082550700966376E-3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48-4DDC-AAC8-8BD66F8927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-1229418528"/>
        <c:axId val="-1229409824"/>
      </c:barChart>
      <c:catAx>
        <c:axId val="-1229418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sr-Latn-RS"/>
          </a:p>
        </c:txPr>
        <c:crossAx val="-1229409824"/>
        <c:crosses val="autoZero"/>
        <c:auto val="1"/>
        <c:lblAlgn val="ctr"/>
        <c:lblOffset val="100"/>
        <c:noMultiLvlLbl val="0"/>
      </c:catAx>
      <c:valAx>
        <c:axId val="-1229409824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-122941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hr-HR" sz="1800" b="1" dirty="0"/>
              <a:t>Vrsta putovanja s obzirom na   kombinaciju ishodišta i odredišta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0.23023049522275302"/>
          <c:y val="0.28042070044908074"/>
          <c:w val="0.55056230731307632"/>
          <c:h val="0.579219423153134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F8E-4ECC-A137-9EC5D1B8E3D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F8E-4ECC-A137-9EC5D1B8E3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F8E-4ECC-A137-9EC5D1B8E3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F8E-4ECC-A137-9EC5D1B8E3D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F8E-4ECC-A137-9EC5D1B8E3D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F8E-4ECC-A137-9EC5D1B8E3D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F8E-4ECC-A137-9EC5D1B8E3D8}"/>
              </c:ext>
            </c:extLst>
          </c:dPt>
          <c:dLbls>
            <c:dLbl>
              <c:idx val="2"/>
              <c:layout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F8E-4ECC-A137-9EC5D1B8E3D8}"/>
                </c:ext>
                <c:ext xmlns:c15="http://schemas.microsoft.com/office/drawing/2012/chart" uri="{CE6537A1-D6FC-4f65-9D91-7224C49458BB}">
                  <c15:layout>
                    <c:manualLayout>
                      <c:w val="0.46169284142039774"/>
                      <c:h val="0.1340578618350765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4.9603863459615601E-2"/>
                  <c:y val="3.47905172555486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F8E-4ECC-A137-9EC5D1B8E3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02308076880347"/>
                  <c:y val="1.201342778091545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7F8E-4ECC-A137-9EC5D1B8E3D8}"/>
                </c:ext>
                <c:ext xmlns:c15="http://schemas.microsoft.com/office/drawing/2012/chart" uri="{CE6537A1-D6FC-4f65-9D91-7224C49458BB}">
                  <c15:layout>
                    <c:manualLayout>
                      <c:w val="0.34849860432174201"/>
                      <c:h val="0.12848922766653781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8.8184646150427731E-2"/>
                  <c:y val="-2.89920977129572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7F8E-4ECC-A137-9EC5D1B8E3D8}"/>
                </c:ext>
                <c:ext xmlns:c15="http://schemas.microsoft.com/office/drawing/2012/chart" uri="{CE6537A1-D6FC-4f65-9D91-7224C49458BB}">
                  <c15:layout>
                    <c:manualLayout>
                      <c:w val="0.2615863862348628"/>
                      <c:h val="0.10037520796693714"/>
                    </c:manualLayout>
                  </c15:layout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'svrha putovanja'!$E$35:$E$41</c:f>
              <c:strCache>
                <c:ptCount val="7"/>
                <c:pt idx="0">
                  <c:v>kupovina</c:v>
                </c:pt>
                <c:pt idx="1">
                  <c:v>komutiranje</c:v>
                </c:pt>
                <c:pt idx="2">
                  <c:v>društvena aktivnost (posjet prijatelju, odlazak u restaurant i sl.)</c:v>
                </c:pt>
                <c:pt idx="3">
                  <c:v>privatni poslovi</c:v>
                </c:pt>
                <c:pt idx="4">
                  <c:v>obrazovanje</c:v>
                </c:pt>
                <c:pt idx="5">
                  <c:v>druga dokolica (rekreacija, kino i sl.)</c:v>
                </c:pt>
                <c:pt idx="6">
                  <c:v>poslovno putovanje</c:v>
                </c:pt>
              </c:strCache>
            </c:strRef>
          </c:cat>
          <c:val>
            <c:numRef>
              <c:f>'svrha putovanja'!$F$35:$F$41</c:f>
              <c:numCache>
                <c:formatCode>0.0%</c:formatCode>
                <c:ptCount val="7"/>
                <c:pt idx="0">
                  <c:v>0.2659232514542399</c:v>
                </c:pt>
                <c:pt idx="1">
                  <c:v>0.19375160609242104</c:v>
                </c:pt>
                <c:pt idx="2">
                  <c:v>0.18530691544968461</c:v>
                </c:pt>
                <c:pt idx="3">
                  <c:v>0.18001083500478596</c:v>
                </c:pt>
                <c:pt idx="4">
                  <c:v>0.11308014711485886</c:v>
                </c:pt>
                <c:pt idx="5">
                  <c:v>5.7536310001360863E-2</c:v>
                </c:pt>
                <c:pt idx="6">
                  <c:v>4.3909348826486269E-3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F8E-4ECC-A137-9EC5D1B8E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hr-HR" sz="1600" b="1" dirty="0"/>
              <a:t>Način putovanja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Sheet3!$E$2:$E$12</c:f>
              <c:strCache>
                <c:ptCount val="11"/>
                <c:pt idx="0">
                  <c:v>automobil kao vozač</c:v>
                </c:pt>
                <c:pt idx="1">
                  <c:v>pješice</c:v>
                </c:pt>
                <c:pt idx="2">
                  <c:v>automobil kao suputnik</c:v>
                </c:pt>
                <c:pt idx="3">
                  <c:v>autobus</c:v>
                </c:pt>
                <c:pt idx="4">
                  <c:v>bicikl</c:v>
                </c:pt>
                <c:pt idx="5">
                  <c:v>tramvaj</c:v>
                </c:pt>
                <c:pt idx="6">
                  <c:v>ostalo</c:v>
                </c:pt>
                <c:pt idx="7">
                  <c:v>vlak</c:v>
                </c:pt>
                <c:pt idx="8">
                  <c:v>motor kao vozač</c:v>
                </c:pt>
                <c:pt idx="9">
                  <c:v>brod/trajekt</c:v>
                </c:pt>
                <c:pt idx="10">
                  <c:v>taksi</c:v>
                </c:pt>
              </c:strCache>
            </c:strRef>
          </c:cat>
          <c:val>
            <c:numRef>
              <c:f>Sheet3!$F$2:$F$12</c:f>
              <c:numCache>
                <c:formatCode>0.0%</c:formatCode>
                <c:ptCount val="11"/>
                <c:pt idx="0">
                  <c:v>0.40805497754185399</c:v>
                </c:pt>
                <c:pt idx="1">
                  <c:v>0.29972110929631163</c:v>
                </c:pt>
                <c:pt idx="2">
                  <c:v>0.10359857492854224</c:v>
                </c:pt>
                <c:pt idx="3">
                  <c:v>7.0536131754457609E-2</c:v>
                </c:pt>
                <c:pt idx="4">
                  <c:v>5.1256825915339609E-2</c:v>
                </c:pt>
                <c:pt idx="5">
                  <c:v>4.4021548931536703E-2</c:v>
                </c:pt>
                <c:pt idx="6">
                  <c:v>8.2018837620797588E-3</c:v>
                </c:pt>
                <c:pt idx="7">
                  <c:v>7.6121097046413493E-3</c:v>
                </c:pt>
                <c:pt idx="8">
                  <c:v>4.7331019463726686E-3</c:v>
                </c:pt>
                <c:pt idx="9">
                  <c:v>1.9319912889614811E-3</c:v>
                </c:pt>
                <c:pt idx="10">
                  <c:v>3.7669388866203891E-4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A1-4711-A701-4E9193BB6E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-1229416896"/>
        <c:axId val="-1229414720"/>
      </c:barChart>
      <c:catAx>
        <c:axId val="-1229416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sr-Latn-RS"/>
          </a:p>
        </c:txPr>
        <c:crossAx val="-1229414720"/>
        <c:crosses val="autoZero"/>
        <c:auto val="1"/>
        <c:lblAlgn val="ctr"/>
        <c:lblOffset val="100"/>
        <c:noMultiLvlLbl val="0"/>
      </c:catAx>
      <c:valAx>
        <c:axId val="-1229414720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-122941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429E6-FA8A-41A7-938F-8906F1CDC4F0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4F180-E196-42DB-ADE8-CE118863E5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0797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F180-E196-42DB-ADE8-CE118863E52B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2692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F180-E196-42DB-ADE8-CE118863E52B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1778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F180-E196-42DB-ADE8-CE118863E52B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234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F180-E196-42DB-ADE8-CE118863E52B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555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F180-E196-42DB-ADE8-CE118863E52B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4366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F180-E196-42DB-ADE8-CE118863E52B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4230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999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100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097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>
            <a:lvl1pPr algn="ctr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9520"/>
            <a:ext cx="9144000" cy="0"/>
          </a:xfrm>
          <a:prstGeom prst="line">
            <a:avLst/>
          </a:prstGeom>
          <a:ln w="25400">
            <a:solidFill>
              <a:srgbClr val="2C5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1395842"/>
            <a:ext cx="9144000" cy="0"/>
          </a:xfrm>
          <a:prstGeom prst="line">
            <a:avLst/>
          </a:prstGeom>
          <a:ln w="25400">
            <a:solidFill>
              <a:srgbClr val="961F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545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442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289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867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083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925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56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427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B27BA-E3B9-47DB-B286-0479F2EC360E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B9B01-BE94-4A54-A9B0-F48643048E9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287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3999" cy="2387600"/>
          </a:xfrm>
        </p:spPr>
        <p:txBody>
          <a:bodyPr anchor="b">
            <a:normAutofit/>
          </a:bodyPr>
          <a:lstStyle/>
          <a:p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Istraživanje prostorne mobilnosti u kontekstu planiranja razvoja prometnih sustava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32588"/>
            <a:ext cx="6858000" cy="1655762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Arial Narrow" panose="020B0606020202030204" pitchFamily="34" charset="0"/>
              </a:rPr>
              <a:t>Primjer nacionalnog istraživanja </a:t>
            </a:r>
            <a:br>
              <a:rPr lang="hr-HR" dirty="0" smtClean="0">
                <a:latin typeface="Arial Narrow" panose="020B0606020202030204" pitchFamily="34" charset="0"/>
              </a:rPr>
            </a:br>
            <a:r>
              <a:rPr lang="hr-HR" dirty="0" smtClean="0">
                <a:latin typeface="Arial Narrow" panose="020B0606020202030204" pitchFamily="34" charset="0"/>
              </a:rPr>
              <a:t>navika putovanja u Hrvatskoj 2014.</a:t>
            </a:r>
          </a:p>
          <a:p>
            <a:endParaRPr lang="hr-HR" dirty="0" smtClean="0">
              <a:latin typeface="Arial Narrow" panose="020B0606020202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27" y="114573"/>
            <a:ext cx="776395" cy="900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143000" y="52022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>
                <a:latin typeface="Arial Narrow" panose="020B0606020202030204" pitchFamily="34" charset="0"/>
              </a:rPr>
              <a:t>dr. </a:t>
            </a:r>
            <a:r>
              <a:rPr lang="hr-HR" dirty="0" err="1" smtClean="0">
                <a:latin typeface="Arial Narrow" panose="020B0606020202030204" pitchFamily="34" charset="0"/>
              </a:rPr>
              <a:t>sc</a:t>
            </a:r>
            <a:r>
              <a:rPr lang="hr-HR" dirty="0" smtClean="0">
                <a:latin typeface="Arial Narrow" panose="020B0606020202030204" pitchFamily="34" charset="0"/>
              </a:rPr>
              <a:t>. Geran-Marko Miletić</a:t>
            </a:r>
          </a:p>
          <a:p>
            <a:r>
              <a:rPr lang="hr-HR" dirty="0" smtClean="0">
                <a:latin typeface="Arial Narrow" panose="020B0606020202030204" pitchFamily="34" charset="0"/>
              </a:rPr>
              <a:t>geran@pilar.hr</a:t>
            </a:r>
          </a:p>
          <a:p>
            <a:endParaRPr lang="hr-HR" dirty="0" smtClean="0">
              <a:latin typeface="Arial Narrow" panose="020B0606020202030204" pitchFamily="34" charset="0"/>
            </a:endParaRPr>
          </a:p>
          <a:p>
            <a:r>
              <a:rPr lang="hr-HR" dirty="0" smtClean="0">
                <a:latin typeface="Arial Narrow" panose="020B0606020202030204" pitchFamily="34" charset="0"/>
              </a:rPr>
              <a:t>3. CIVINET forum</a:t>
            </a:r>
          </a:p>
          <a:p>
            <a:r>
              <a:rPr lang="hr-HR" dirty="0" smtClean="0">
                <a:latin typeface="Arial Narrow" panose="020B0606020202030204" pitchFamily="34" charset="0"/>
              </a:rPr>
              <a:t>Varaždin, 15.06.2018.</a:t>
            </a:r>
            <a:endParaRPr lang="hr-HR" dirty="0">
              <a:latin typeface="Arial Narrow" panose="020B0606020202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159" y="114573"/>
            <a:ext cx="1343869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45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Modalna razdioba s obzirom na neke </a:t>
            </a:r>
            <a:r>
              <a:rPr lang="hr-HR" dirty="0" err="1" smtClean="0"/>
              <a:t>socio</a:t>
            </a:r>
            <a:r>
              <a:rPr lang="hr-HR" dirty="0" smtClean="0"/>
              <a:t>-prostorne čimbenike</a:t>
            </a:r>
            <a:endParaRPr lang="hr-HR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0" y="2306638"/>
            <a:ext cx="9103501" cy="402133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438400" y="3637280"/>
            <a:ext cx="1280161" cy="4165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Oval 4"/>
          <p:cNvSpPr/>
          <p:nvPr/>
        </p:nvSpPr>
        <p:spPr>
          <a:xfrm>
            <a:off x="7162799" y="4053840"/>
            <a:ext cx="1960951" cy="558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Oval 5"/>
          <p:cNvSpPr/>
          <p:nvPr/>
        </p:nvSpPr>
        <p:spPr>
          <a:xfrm>
            <a:off x="5760791" y="3180080"/>
            <a:ext cx="1320730" cy="5181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3789679" y="3159760"/>
            <a:ext cx="1960951" cy="558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613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Zaključne napomene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dirty="0" smtClean="0"/>
              <a:t>prisutna </a:t>
            </a:r>
            <a:r>
              <a:rPr lang="hr-HR" sz="3200" dirty="0" err="1" smtClean="0"/>
              <a:t>socio</a:t>
            </a:r>
            <a:r>
              <a:rPr lang="hr-HR" sz="3200" dirty="0" smtClean="0"/>
              <a:t>-prostorna diferencijacija obrazaca prostorne mobilnosti</a:t>
            </a:r>
          </a:p>
          <a:p>
            <a:endParaRPr lang="hr-HR" sz="3200" dirty="0" smtClean="0"/>
          </a:p>
          <a:p>
            <a:r>
              <a:rPr lang="hr-HR" sz="3200" dirty="0" smtClean="0"/>
              <a:t>visoki stupanj </a:t>
            </a:r>
            <a:r>
              <a:rPr lang="hr-HR" sz="3200" dirty="0" err="1" smtClean="0"/>
              <a:t>automobiliziranost</a:t>
            </a:r>
            <a:r>
              <a:rPr lang="hr-HR" sz="3200" dirty="0" smtClean="0"/>
              <a:t> (veliki udio automobilskog prometa)</a:t>
            </a:r>
          </a:p>
          <a:p>
            <a:endParaRPr lang="hr-HR" sz="3200" dirty="0" smtClean="0"/>
          </a:p>
          <a:p>
            <a:r>
              <a:rPr lang="hr-HR" sz="3200" dirty="0" smtClean="0"/>
              <a:t>znatan udio ne-mobilnih osoba (problem prometne marginaliziranosti)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87978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5" name="AutoShape 4" descr="Slikovni rezultat za end  road 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0" name="Picture 6" descr="Slikovni rezultat za end  road 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725" y="209629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Planiranje razvoja prometnih sustava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dirty="0"/>
              <a:t>p</a:t>
            </a:r>
            <a:r>
              <a:rPr lang="hr-HR" dirty="0" smtClean="0"/>
              <a:t>rometni sustav uskladiti s postojećom, ali i </a:t>
            </a:r>
            <a:br>
              <a:rPr lang="hr-HR" dirty="0" smtClean="0"/>
            </a:br>
            <a:r>
              <a:rPr lang="hr-HR" dirty="0" smtClean="0"/>
              <a:t>budućom prometnom potražnjom, uzimajući u obzir ograničenja vezana uz resurse i zaštitu okoliša</a:t>
            </a:r>
          </a:p>
          <a:p>
            <a:pPr lvl="1"/>
            <a:r>
              <a:rPr lang="hr-HR" dirty="0" smtClean="0"/>
              <a:t>osnovni tipovi intervencija: širenje infrastrukture </a:t>
            </a:r>
            <a:br>
              <a:rPr lang="hr-HR" dirty="0" smtClean="0"/>
            </a:br>
            <a:r>
              <a:rPr lang="hr-HR" dirty="0" smtClean="0"/>
              <a:t>i(li) poboljšavanje upravljanja infrastrukturom</a:t>
            </a:r>
          </a:p>
          <a:p>
            <a:pPr lvl="1"/>
            <a:endParaRPr lang="hr-HR" dirty="0" smtClean="0"/>
          </a:p>
          <a:p>
            <a:r>
              <a:rPr lang="hr-HR" dirty="0" smtClean="0"/>
              <a:t>strateško planiranje podrazumijeva poznavanje </a:t>
            </a:r>
            <a:br>
              <a:rPr lang="hr-HR" dirty="0" smtClean="0"/>
            </a:br>
            <a:r>
              <a:rPr lang="hr-HR" dirty="0" smtClean="0"/>
              <a:t>razvojnih potreba i razvojnih potencijala </a:t>
            </a:r>
          </a:p>
          <a:p>
            <a:pPr lvl="1"/>
            <a:r>
              <a:rPr lang="hr-HR" dirty="0" smtClean="0"/>
              <a:t>istražiti, u uzajamnoj vezi, društvene, gospodarske, političke i posebne prometne elemente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178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/>
          <a:lstStyle/>
          <a:p>
            <a:r>
              <a:rPr lang="hr-HR" dirty="0"/>
              <a:t>Društvo i promet: socijalni aspekti prostorne pokretljivosti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obilježja prostorne pokretljivosti </a:t>
            </a:r>
            <a:endParaRPr lang="hr-HR" dirty="0" smtClean="0"/>
          </a:p>
          <a:p>
            <a:pPr lvl="1"/>
            <a:r>
              <a:rPr lang="hr-HR" dirty="0" smtClean="0"/>
              <a:t>navike putovanja</a:t>
            </a:r>
          </a:p>
          <a:p>
            <a:r>
              <a:rPr lang="hr-HR" dirty="0" smtClean="0"/>
              <a:t>individualne/socijalne/prostorne </a:t>
            </a:r>
            <a:r>
              <a:rPr lang="hr-HR" dirty="0" smtClean="0">
                <a:sym typeface="Wingdings" panose="05000000000000000000" pitchFamily="2" charset="2"/>
              </a:rPr>
              <a:t>mogućnosti i </a:t>
            </a:r>
            <a:r>
              <a:rPr lang="hr-HR" dirty="0" smtClean="0"/>
              <a:t>ograničenja prostorne pokretljivosti </a:t>
            </a:r>
          </a:p>
          <a:p>
            <a:pPr lvl="1"/>
            <a:r>
              <a:rPr lang="hr-HR" dirty="0" err="1" smtClean="0"/>
              <a:t>socio</a:t>
            </a:r>
            <a:r>
              <a:rPr lang="hr-HR" dirty="0" smtClean="0"/>
              <a:t>-ekonomski status, rezidencijalni status, dostupnost automobila, životni stil…</a:t>
            </a:r>
          </a:p>
          <a:p>
            <a:r>
              <a:rPr lang="hr-HR" dirty="0" smtClean="0"/>
              <a:t>stavovi i preferencije spram mogućih mjera u svrhu poboljšanja uvjeta odvijanja prometa </a:t>
            </a:r>
          </a:p>
          <a:p>
            <a:pPr lvl="1"/>
            <a:r>
              <a:rPr lang="hr-HR" dirty="0">
                <a:sym typeface="Wingdings" panose="05000000000000000000" pitchFamily="2" charset="2"/>
              </a:rPr>
              <a:t>uspješnost </a:t>
            </a:r>
            <a:r>
              <a:rPr lang="hr-HR" dirty="0" smtClean="0">
                <a:sym typeface="Wingdings" panose="05000000000000000000" pitchFamily="2" charset="2"/>
              </a:rPr>
              <a:t>intervencije/projekta ovisi i o percepciji javnosti o sektorskim koristima i štetama od planiranog zahvata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931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6931"/>
            <a:ext cx="9144000" cy="1325563"/>
          </a:xfrm>
        </p:spPr>
        <p:txBody>
          <a:bodyPr/>
          <a:lstStyle/>
          <a:p>
            <a:r>
              <a:rPr lang="hr-HR" dirty="0" smtClean="0"/>
              <a:t>Istraživanje navika putovanja u Hrvatskoj 2014. – metodološke napomene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hr-HR" dirty="0" smtClean="0"/>
              <a:t>osnovni cilj istraživanja: dobiti uvid u obilježja osobnih putovanja te u čimbenike prostorne pokretljivosti</a:t>
            </a:r>
          </a:p>
          <a:p>
            <a:r>
              <a:rPr lang="hr-HR" dirty="0" smtClean="0"/>
              <a:t>nacrt istraživanja: anketno istraživanje, na kućnoj adresi </a:t>
            </a:r>
          </a:p>
          <a:p>
            <a:r>
              <a:rPr lang="hr-HR" dirty="0" smtClean="0"/>
              <a:t>ciljana populacija i uzorkovanje</a:t>
            </a:r>
          </a:p>
          <a:p>
            <a:pPr lvl="1"/>
            <a:r>
              <a:rPr lang="hr-HR" dirty="0" smtClean="0"/>
              <a:t>osobe stare 14 i više godine s prebivalištem/boravištem u privatnom kućanstvu</a:t>
            </a:r>
          </a:p>
          <a:p>
            <a:pPr lvl="1"/>
            <a:r>
              <a:rPr lang="hr-HR" dirty="0" smtClean="0"/>
              <a:t>probabilistički </a:t>
            </a:r>
            <a:r>
              <a:rPr lang="hr-HR" dirty="0" err="1" smtClean="0"/>
              <a:t>višeetapno</a:t>
            </a:r>
            <a:r>
              <a:rPr lang="hr-HR" dirty="0" smtClean="0"/>
              <a:t> stratificirani uzorak</a:t>
            </a:r>
          </a:p>
          <a:p>
            <a:pPr lvl="1"/>
            <a:r>
              <a:rPr lang="hr-HR" dirty="0" smtClean="0"/>
              <a:t>3000 ispitanika</a:t>
            </a:r>
          </a:p>
          <a:p>
            <a:r>
              <a:rPr lang="hr-HR" dirty="0" smtClean="0"/>
              <a:t>prikupljanje i upravljanje podacima podatka</a:t>
            </a:r>
          </a:p>
          <a:p>
            <a:pPr lvl="1"/>
            <a:r>
              <a:rPr lang="hr-HR" dirty="0" smtClean="0"/>
              <a:t>rujan – studeni 2014. godine</a:t>
            </a:r>
          </a:p>
          <a:p>
            <a:pPr lvl="1"/>
            <a:r>
              <a:rPr lang="hr-HR" dirty="0" smtClean="0"/>
              <a:t>stopa odziva 56,1%</a:t>
            </a:r>
          </a:p>
          <a:p>
            <a:pPr lvl="1"/>
            <a:r>
              <a:rPr lang="hr-HR" dirty="0" smtClean="0"/>
              <a:t>post-stratifikacijski ponderi (spol, dob i obrazovanje)</a:t>
            </a:r>
            <a:endParaRPr lang="hr-H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0262" y="2987349"/>
            <a:ext cx="2633700" cy="47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Osnovni pokazatelji </a:t>
            </a:r>
            <a:br>
              <a:rPr lang="hr-HR" smtClean="0"/>
            </a:br>
            <a:r>
              <a:rPr lang="hr-HR" smtClean="0"/>
              <a:t>prostorne mobilnosti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0" y="5899129"/>
            <a:ext cx="4572000" cy="958871"/>
          </a:xfrm>
          <a:ln>
            <a:solidFill>
              <a:srgbClr val="FFC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anchor="ctr"/>
          <a:lstStyle/>
          <a:p>
            <a:pPr>
              <a:spcBef>
                <a:spcPts val="300"/>
              </a:spcBef>
            </a:pPr>
            <a:r>
              <a:rPr lang="hr-HR" sz="1600" dirty="0" smtClean="0"/>
              <a:t>Ujedinjeno Kraljevstvo (2015.): 2,7 putovanja po osobi dnevno</a:t>
            </a:r>
          </a:p>
          <a:p>
            <a:pPr>
              <a:spcBef>
                <a:spcPts val="300"/>
              </a:spcBef>
            </a:pPr>
            <a:r>
              <a:rPr lang="hr-HR" sz="1600" dirty="0" smtClean="0"/>
              <a:t>Njemačka (2008.): 90% udio mobilnih osoba; 3,4 putovanja po osobi dnevno (mobilne osobe - 3,8)</a:t>
            </a:r>
            <a:endParaRPr lang="hr-HR" sz="1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2413239"/>
            <a:ext cx="0" cy="3178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262565"/>
              </p:ext>
            </p:extLst>
          </p:nvPr>
        </p:nvGraphicFramePr>
        <p:xfrm>
          <a:off x="0" y="2568330"/>
          <a:ext cx="4572000" cy="3175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170" name="Picture 2" descr="Slikovni rezultat za sign  &quot;at home&quot;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7" t="32458" r="31352" b="31322"/>
          <a:stretch/>
        </p:blipFill>
        <p:spPr bwMode="auto">
          <a:xfrm>
            <a:off x="628650" y="2569889"/>
            <a:ext cx="4476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616" y="4838016"/>
            <a:ext cx="428400" cy="428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8941" y="2914825"/>
            <a:ext cx="4561313" cy="2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Prostorna mobilnosti s obzirom na neke </a:t>
            </a:r>
            <a:r>
              <a:rPr lang="hr-HR" dirty="0" err="1" smtClean="0"/>
              <a:t>socio</a:t>
            </a:r>
            <a:r>
              <a:rPr lang="hr-HR" dirty="0" smtClean="0"/>
              <a:t>-prostorne čimbenike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9" y="1851949"/>
            <a:ext cx="9136552" cy="423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6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Obrasci prostorne mobilnosti: </a:t>
            </a:r>
            <a:br>
              <a:rPr lang="hr-HR" dirty="0" smtClean="0"/>
            </a:br>
            <a:r>
              <a:rPr lang="hr-HR" dirty="0" smtClean="0"/>
              <a:t>zašto putuju?</a:t>
            </a:r>
            <a:endParaRPr lang="hr-HR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938196"/>
              </p:ext>
            </p:extLst>
          </p:nvPr>
        </p:nvGraphicFramePr>
        <p:xfrm>
          <a:off x="0" y="1400537"/>
          <a:ext cx="4572000" cy="545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4"/>
          <p:cNvSpPr>
            <a:spLocks noGrp="1"/>
          </p:cNvSpPr>
          <p:nvPr/>
        </p:nvSpPr>
        <p:spPr>
          <a:xfrm>
            <a:off x="4572000" y="5890928"/>
            <a:ext cx="4572000" cy="957600"/>
          </a:xfrm>
          <a:prstGeom prst="rect">
            <a:avLst/>
          </a:prstGeom>
          <a:ln>
            <a:solidFill>
              <a:srgbClr val="FFC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30400" indent="-2304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Arial Narrow" panose="020B0606020202030204" pitchFamily="34" charset="0"/>
              </a:rPr>
              <a:t>Ujedinjeno Kraljevstvo (2015.): kupovina 19%, privatni poslovi 18%, komutiranje 15%...</a:t>
            </a:r>
          </a:p>
          <a:p>
            <a:pPr marL="230400" indent="-2304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Arial Narrow" panose="020B0606020202030204" pitchFamily="34" charset="0"/>
              </a:rPr>
              <a:t>Njemačka (2008.): dokolica 32%, kupovina 21%, komutiranje 14%...</a:t>
            </a:r>
            <a:endParaRPr lang="hr-HR" sz="1400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997143"/>
              </p:ext>
            </p:extLst>
          </p:nvPr>
        </p:nvGraphicFramePr>
        <p:xfrm>
          <a:off x="4535488" y="1400536"/>
          <a:ext cx="4608512" cy="449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6860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Vrsta putovanja s obzirom na neke </a:t>
            </a:r>
            <a:r>
              <a:rPr lang="hr-HR" dirty="0" err="1" smtClean="0"/>
              <a:t>socio</a:t>
            </a:r>
            <a:r>
              <a:rPr lang="hr-HR" dirty="0" smtClean="0"/>
              <a:t>-prostorne čimbenike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4" y="1886880"/>
            <a:ext cx="9122626" cy="4466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184400" y="3154680"/>
            <a:ext cx="1391920" cy="9855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Oval 8"/>
          <p:cNvSpPr/>
          <p:nvPr/>
        </p:nvSpPr>
        <p:spPr>
          <a:xfrm>
            <a:off x="5110480" y="2727960"/>
            <a:ext cx="518160" cy="98552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Oval 9"/>
          <p:cNvSpPr/>
          <p:nvPr/>
        </p:nvSpPr>
        <p:spPr>
          <a:xfrm>
            <a:off x="6979920" y="2702560"/>
            <a:ext cx="2164080" cy="5689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571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Obrasci </a:t>
            </a:r>
            <a:r>
              <a:rPr lang="hr-HR" dirty="0" smtClean="0"/>
              <a:t>prostorne mobilnosti:</a:t>
            </a:r>
            <a:br>
              <a:rPr lang="hr-HR" dirty="0" smtClean="0"/>
            </a:br>
            <a:r>
              <a:rPr lang="hr-HR" dirty="0" smtClean="0"/>
              <a:t>kako putuju?</a:t>
            </a:r>
            <a:endParaRPr lang="hr-HR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988128"/>
              </p:ext>
            </p:extLst>
          </p:nvPr>
        </p:nvGraphicFramePr>
        <p:xfrm>
          <a:off x="0" y="1466541"/>
          <a:ext cx="4572000" cy="5292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7275" y="1589410"/>
            <a:ext cx="4800375" cy="4079334"/>
          </a:xfrm>
          <a:prstGeom prst="rect">
            <a:avLst/>
          </a:prstGeom>
        </p:spPr>
      </p:pic>
      <p:sp>
        <p:nvSpPr>
          <p:cNvPr id="10" name="Content Placeholder 4"/>
          <p:cNvSpPr>
            <a:spLocks noGrp="1"/>
          </p:cNvSpPr>
          <p:nvPr/>
        </p:nvSpPr>
        <p:spPr>
          <a:xfrm>
            <a:off x="4572000" y="5890928"/>
            <a:ext cx="4572000" cy="957600"/>
          </a:xfrm>
          <a:prstGeom prst="rect">
            <a:avLst/>
          </a:prstGeom>
          <a:ln>
            <a:solidFill>
              <a:srgbClr val="FFC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30400" indent="-2304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Arial Narrow" panose="020B0606020202030204" pitchFamily="34" charset="0"/>
              </a:rPr>
              <a:t>Ujedinjeno Kraljevstvo (2015</a:t>
            </a:r>
            <a:r>
              <a:rPr lang="hr-HR" sz="1400" dirty="0">
                <a:latin typeface="Arial Narrow" panose="020B0606020202030204" pitchFamily="34" charset="0"/>
              </a:rPr>
              <a:t>.): automobil 62%; pješice 25%; javni prijevoz 8%; bicikl 2</a:t>
            </a:r>
            <a:r>
              <a:rPr lang="hr-HR" sz="1400" dirty="0" smtClean="0">
                <a:latin typeface="Arial Narrow" panose="020B0606020202030204" pitchFamily="34" charset="0"/>
              </a:rPr>
              <a:t>%...</a:t>
            </a:r>
          </a:p>
          <a:p>
            <a:pPr marL="230400" indent="-23040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400" dirty="0" smtClean="0">
                <a:latin typeface="Arial Narrow" panose="020B0606020202030204" pitchFamily="34" charset="0"/>
              </a:rPr>
              <a:t>Njemačka (2008</a:t>
            </a:r>
            <a:r>
              <a:rPr lang="hr-HR" sz="1400" dirty="0">
                <a:latin typeface="Arial Narrow" panose="020B0606020202030204" pitchFamily="34" charset="0"/>
              </a:rPr>
              <a:t>.): automobil 58%; pješice 24%; javni prijevoz 9%; bicikl 10%...</a:t>
            </a:r>
          </a:p>
        </p:txBody>
      </p:sp>
    </p:spTree>
    <p:extLst>
      <p:ext uri="{BB962C8B-B14F-4D97-AF65-F5344CB8AC3E}">
        <p14:creationId xmlns:p14="http://schemas.microsoft.com/office/powerpoint/2010/main" val="22370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2685</TotalTime>
  <Words>359</Words>
  <Application>Microsoft Office PowerPoint</Application>
  <PresentationFormat>On-screen Show (4:3)</PresentationFormat>
  <Paragraphs>65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Wingdings</vt:lpstr>
      <vt:lpstr>Office Theme</vt:lpstr>
      <vt:lpstr>Istraživanje prostorne mobilnosti u kontekstu planiranja razvoja prometnih sustava</vt:lpstr>
      <vt:lpstr>Planiranje razvoja prometnih sustava</vt:lpstr>
      <vt:lpstr>Društvo i promet: socijalni aspekti prostorne pokretljivosti </vt:lpstr>
      <vt:lpstr>Istraživanje navika putovanja u Hrvatskoj 2014. – metodološke napomene</vt:lpstr>
      <vt:lpstr>Osnovni pokazatelji  prostorne mobilnosti</vt:lpstr>
      <vt:lpstr>Prostorna mobilnosti s obzirom na neke socio-prostorne čimbenike</vt:lpstr>
      <vt:lpstr>Obrasci prostorne mobilnosti:  zašto putuju?</vt:lpstr>
      <vt:lpstr>Vrsta putovanja s obzirom na neke socio-prostorne čimbenike</vt:lpstr>
      <vt:lpstr>Obrasci prostorne mobilnosti: kako putuju?</vt:lpstr>
      <vt:lpstr>Modalna razdioba s obzirom na neke socio-prostorne čimbenike</vt:lpstr>
      <vt:lpstr>Zaključne napomene</vt:lpstr>
      <vt:lpstr>Hvala na pažnji!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Istraživanje prostorne mobilnosti u kontekstu planiranja razvoja prometnih sustava</dc:title>
  <dc:creator>Geran-Marko Miletic</dc:creator>
  <cp:lastModifiedBy>Geran-Marko Miletic</cp:lastModifiedBy>
  <cp:revision>132</cp:revision>
  <dcterms:created xsi:type="dcterms:W3CDTF">2018-05-18T09:30:02Z</dcterms:created>
  <dcterms:modified xsi:type="dcterms:W3CDTF">2018-06-14T07:09:47Z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365025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S8.2.1</vt:lpwstr>
  </property>
</Properties>
</file>