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6"/>
  </p:notesMasterIdLst>
  <p:sldIdLst>
    <p:sldId id="256" r:id="rId3"/>
    <p:sldId id="257" r:id="rId4"/>
    <p:sldId id="276" r:id="rId5"/>
    <p:sldId id="281" r:id="rId6"/>
    <p:sldId id="299" r:id="rId7"/>
    <p:sldId id="305" r:id="rId8"/>
    <p:sldId id="306" r:id="rId9"/>
    <p:sldId id="265" r:id="rId10"/>
    <p:sldId id="308" r:id="rId11"/>
    <p:sldId id="307" r:id="rId12"/>
    <p:sldId id="310" r:id="rId13"/>
    <p:sldId id="286" r:id="rId14"/>
    <p:sldId id="269" r:id="rId15"/>
    <p:sldId id="314" r:id="rId16"/>
    <p:sldId id="266" r:id="rId17"/>
    <p:sldId id="315" r:id="rId18"/>
    <p:sldId id="316" r:id="rId19"/>
    <p:sldId id="318" r:id="rId20"/>
    <p:sldId id="312" r:id="rId21"/>
    <p:sldId id="320" r:id="rId22"/>
    <p:sldId id="313" r:id="rId23"/>
    <p:sldId id="319" r:id="rId24"/>
    <p:sldId id="26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 autoAdjust="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96948-6236-4EE2-8AE0-8CECF4B6534F}" type="datetimeFigureOut">
              <a:rPr lang="sl-SI" smtClean="0"/>
              <a:t>19.05.2021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E22F2-CF04-4DAA-8CAE-4617C03E297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53261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E22F2-CF04-4DAA-8CAE-4617C03E2978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2325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E22F2-CF04-4DAA-8CAE-4617C03E2978}" type="slidenum">
              <a:rPr lang="sl-SI" smtClean="0"/>
              <a:t>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15389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E22F2-CF04-4DAA-8CAE-4617C03E2978}" type="slidenum">
              <a:rPr lang="sl-SI" smtClean="0"/>
              <a:t>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60426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E22F2-CF04-4DAA-8CAE-4617C03E2978}" type="slidenum">
              <a:rPr lang="sl-SI" smtClean="0"/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88455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6C8F-5715-4354-8EE4-C0A60AD66424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5108A-7FBA-4B61-8D32-13B9C56326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110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6C8F-5715-4354-8EE4-C0A60AD66424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5108A-7FBA-4B61-8D32-13B9C56326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429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6C8F-5715-4354-8EE4-C0A60AD66424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5108A-7FBA-4B61-8D32-13B9C56326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471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1447800"/>
            <a:ext cx="8001000" cy="579438"/>
          </a:xfrm>
          <a:prstGeom prst="rect">
            <a:avLst/>
          </a:prstGeom>
        </p:spPr>
        <p:txBody>
          <a:bodyPr vert="horz" anchor="t"/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1219200" y="2209800"/>
            <a:ext cx="7239000" cy="3962400"/>
          </a:xfrm>
          <a:prstGeom prst="rect">
            <a:avLst/>
          </a:prstGeom>
        </p:spPr>
        <p:txBody>
          <a:bodyPr vert="horz"/>
          <a:lstStyle>
            <a:lvl1pPr marL="0" indent="-216000">
              <a:buClr>
                <a:srgbClr val="FF6600"/>
              </a:buClr>
              <a:buFont typeface="Arial"/>
              <a:buChar char="•"/>
              <a:defRPr sz="2500" baseline="0">
                <a:solidFill>
                  <a:srgbClr val="1F497D"/>
                </a:solidFill>
              </a:defRPr>
            </a:lvl1pPr>
            <a:lvl2pPr>
              <a:defRPr sz="2500">
                <a:solidFill>
                  <a:srgbClr val="1F497D"/>
                </a:solidFill>
              </a:defRPr>
            </a:lvl2pPr>
            <a:lvl3pPr>
              <a:defRPr sz="2500">
                <a:solidFill>
                  <a:srgbClr val="1F497D"/>
                </a:solidFill>
              </a:defRPr>
            </a:lvl3pPr>
            <a:lvl4pPr>
              <a:defRPr sz="2500">
                <a:solidFill>
                  <a:srgbClr val="1F497D"/>
                </a:solidFill>
              </a:defRPr>
            </a:lvl4pPr>
            <a:lvl5pPr>
              <a:defRPr sz="2500">
                <a:solidFill>
                  <a:srgbClr val="1F497D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574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44604D-93B9-4C08-81B9-8D0DA3A53E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309667EC-A30E-436E-8EF2-4694A12AE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71AE721-9DA3-478E-A241-19908072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D5892-2C64-4D1B-A909-91DAB00A7AE9}" type="datetimeFigureOut">
              <a:rPr lang="sl-SI" smtClean="0"/>
              <a:t>19.05.2021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B498175-09DD-4F5A-B11A-CA3F3170E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314CA31-6450-4F7A-A3F8-BC741A73B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34A4-B47E-4E09-BBF0-86A9723C744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02264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0B1E69E-DA7F-4FD4-B447-B1A014D6A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DE48E1A-881C-4A1B-8E97-6B9AEA010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EA5C0A1-0D7F-4004-A2F5-ACCCDE6C3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D5892-2C64-4D1B-A909-91DAB00A7AE9}" type="datetimeFigureOut">
              <a:rPr lang="sl-SI" smtClean="0"/>
              <a:t>19.05.2021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A5FAC5D-FF53-4273-93B3-72293CFB7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31BDE0D-E740-48E9-9D97-76B72AF54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34A4-B47E-4E09-BBF0-86A9723C744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78796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C6B0829-0F99-48CA-A470-9C5249D96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C52DA4DB-A298-4173-B823-C2EF1401D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CF62D75-DD3E-41FF-B27A-92E6603D5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D5892-2C64-4D1B-A909-91DAB00A7AE9}" type="datetimeFigureOut">
              <a:rPr lang="sl-SI" smtClean="0"/>
              <a:t>19.05.2021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B78135A-03A1-49AB-8F20-F9C5DB4C4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2904218-C6C7-4CAD-836E-B12308B08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34A4-B47E-4E09-BBF0-86A9723C744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470981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6AF0CAC-8D08-4D65-9856-1C547F62A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32D4F49-28E5-420C-B9EA-626983AF03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2AB715F0-7CB7-4B4E-B8F4-41CC80DA93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E7069B50-2FBF-4E5C-82DD-88B7F52FB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D5892-2C64-4D1B-A909-91DAB00A7AE9}" type="datetimeFigureOut">
              <a:rPr lang="sl-SI" smtClean="0"/>
              <a:t>19.05.2021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76E8094B-7162-4404-A276-BA8B24892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34CFB381-0F18-4FF7-B361-5BA74B66B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34A4-B47E-4E09-BBF0-86A9723C744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64780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B83F9A-0292-4748-B0B9-38A986604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88B62C99-5FFC-45B2-98CD-30D52BD556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DD4C410F-3A46-4CB4-936A-3A42893B8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9F615E13-2B3C-43FC-8F5B-EF86AEE0F1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14B53296-AE33-40BC-A46D-16C8A9FF5E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359458F4-8B6A-4378-BDC5-04B67D81F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D5892-2C64-4D1B-A909-91DAB00A7AE9}" type="datetimeFigureOut">
              <a:rPr lang="sl-SI" smtClean="0"/>
              <a:t>19.05.2021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10B18C68-B6DC-47AC-9C96-5D1564DFE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03106188-616F-4D61-BB31-DECD8EBF3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34A4-B47E-4E09-BBF0-86A9723C744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879571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0065F98-ACE0-4020-B1CF-C317B4988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7768F6C9-8944-4C5A-B518-00AC94ED2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D5892-2C64-4D1B-A909-91DAB00A7AE9}" type="datetimeFigureOut">
              <a:rPr lang="sl-SI" smtClean="0"/>
              <a:t>19.05.2021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9C8D30AA-081F-4241-A5C9-B96C9F885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A90F245C-C244-45DF-B143-0CE249A8A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34A4-B47E-4E09-BBF0-86A9723C744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859693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A74786AD-0979-4487-9748-BE1216EC4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D5892-2C64-4D1B-A909-91DAB00A7AE9}" type="datetimeFigureOut">
              <a:rPr lang="sl-SI" smtClean="0"/>
              <a:t>19.05.2021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08040520-FC4F-4047-AFC9-EB29A934D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2842E41C-8720-4C03-9365-CA68D1FF2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34A4-B47E-4E09-BBF0-86A9723C744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87652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6C8F-5715-4354-8EE4-C0A60AD66424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5108A-7FBA-4B61-8D32-13B9C56326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516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256C159-E3E1-4B97-8855-41538D568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070DA70-DA92-4ED3-802D-F3860C14AA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C2AF6E2B-4D76-47CC-89B9-22459D35A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AA41CE01-5CEF-4F3D-AC96-47A34E004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D5892-2C64-4D1B-A909-91DAB00A7AE9}" type="datetimeFigureOut">
              <a:rPr lang="sl-SI" smtClean="0"/>
              <a:t>19.05.2021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ABA1C41B-9839-4D80-8F69-2F9DFBEC0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FF315903-05CA-482D-B827-8586A9907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34A4-B47E-4E09-BBF0-86A9723C744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80727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5399ACC-A2F2-4793-B790-21E49E1C0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96ABF98C-27A4-468E-8401-5357DC891F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927DC699-898B-45FF-ABB3-9CCE6057B1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53D6AE0E-9DCF-4874-B583-D3BF15F98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D5892-2C64-4D1B-A909-91DAB00A7AE9}" type="datetimeFigureOut">
              <a:rPr lang="sl-SI" smtClean="0"/>
              <a:t>19.05.2021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DAA2F738-2533-4710-A507-E10B42CB8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6662D890-C337-4CC9-BA74-7BA83E676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34A4-B47E-4E09-BBF0-86A9723C744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98529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5C4B339-584C-45A5-8E4C-B01E559A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97DF3BEA-1164-4A01-BA89-6FE399B00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5DCAABB-B597-448D-B52A-803CEC9DE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D5892-2C64-4D1B-A909-91DAB00A7AE9}" type="datetimeFigureOut">
              <a:rPr lang="sl-SI" smtClean="0"/>
              <a:t>19.05.2021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AE5B85F-39FC-442D-B319-A470ABA9E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FC0EAF20-0A52-428C-A7DF-C6207F188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34A4-B47E-4E09-BBF0-86A9723C744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817059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48F739FE-8DF7-4411-9902-11D25F88B2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7E2E43AA-6017-45E7-8597-8EA16F2E34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18E31AD-EBFD-454E-BC8F-78E83C415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D5892-2C64-4D1B-A909-91DAB00A7AE9}" type="datetimeFigureOut">
              <a:rPr lang="sl-SI" smtClean="0"/>
              <a:t>19.05.2021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7D9D544-237A-43E3-BD21-962AC25A4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809A549-F46E-4A7B-9558-89B324E50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34A4-B47E-4E09-BBF0-86A9723C744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25471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6C8F-5715-4354-8EE4-C0A60AD66424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5108A-7FBA-4B61-8D32-13B9C56326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968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6C8F-5715-4354-8EE4-C0A60AD66424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5108A-7FBA-4B61-8D32-13B9C56326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3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6C8F-5715-4354-8EE4-C0A60AD66424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5108A-7FBA-4B61-8D32-13B9C56326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91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6C8F-5715-4354-8EE4-C0A60AD66424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5108A-7FBA-4B61-8D32-13B9C56326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916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6C8F-5715-4354-8EE4-C0A60AD66424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5108A-7FBA-4B61-8D32-13B9C56326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101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6C8F-5715-4354-8EE4-C0A60AD66424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5108A-7FBA-4B61-8D32-13B9C56326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572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6C8F-5715-4354-8EE4-C0A60AD66424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5108A-7FBA-4B61-8D32-13B9C56326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4479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56C8F-5715-4354-8EE4-C0A60AD66424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5108A-7FBA-4B61-8D32-13B9C56326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080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539059B2-BEB5-4E33-9E2A-95EFBECB4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80BE8B3-891E-418B-A5D5-AB5C6D935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F7281F0-B284-434E-A473-3940BEC583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D5892-2C64-4D1B-A909-91DAB00A7AE9}" type="datetimeFigureOut">
              <a:rPr lang="sl-SI" smtClean="0"/>
              <a:t>19.05.2021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37B60F4-496A-4FA3-8C44-E352E3D0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F032CAC-BDA4-4D3D-AEE9-EBA7E9378C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034A4-B47E-4E09-BBF0-86A9723C744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67200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6.jpeg"/><Relationship Id="rId7" Type="http://schemas.openxmlformats.org/officeDocument/2006/relationships/image" Target="../media/image1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jpeg"/><Relationship Id="rId7" Type="http://schemas.openxmlformats.org/officeDocument/2006/relationships/image" Target="../media/image2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33.jpeg"/><Relationship Id="rId7" Type="http://schemas.openxmlformats.org/officeDocument/2006/relationships/image" Target="../media/image12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mailto:ales.klinc@maribor.si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899592" y="5367628"/>
            <a:ext cx="8244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b="1" dirty="0" err="1">
                <a:solidFill>
                  <a:schemeClr val="tx2"/>
                </a:solidFill>
              </a:rPr>
              <a:t>Električki</a:t>
            </a:r>
            <a:r>
              <a:rPr lang="sl-SI" sz="2000" b="1" dirty="0">
                <a:solidFill>
                  <a:schemeClr val="tx2"/>
                </a:solidFill>
              </a:rPr>
              <a:t> avtobusi u </a:t>
            </a:r>
            <a:r>
              <a:rPr lang="sl-SI" sz="2000" b="1" dirty="0" err="1">
                <a:solidFill>
                  <a:schemeClr val="tx2"/>
                </a:solidFill>
              </a:rPr>
              <a:t>gradskom</a:t>
            </a:r>
            <a:r>
              <a:rPr lang="sl-SI" sz="2000" b="1" dirty="0">
                <a:solidFill>
                  <a:schemeClr val="tx2"/>
                </a:solidFill>
              </a:rPr>
              <a:t> </a:t>
            </a:r>
            <a:r>
              <a:rPr lang="sl-SI" sz="2000" b="1" dirty="0" err="1">
                <a:solidFill>
                  <a:schemeClr val="tx2"/>
                </a:solidFill>
              </a:rPr>
              <a:t>prijevozu</a:t>
            </a:r>
            <a:endParaRPr lang="en-GB" sz="2000" b="1" dirty="0">
              <a:solidFill>
                <a:schemeClr val="tx2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99592" y="6383291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tx2"/>
                </a:solidFill>
              </a:rPr>
              <a:t>Aleš Klinc, </a:t>
            </a:r>
            <a:r>
              <a:rPr lang="sl-SI" dirty="0" err="1">
                <a:solidFill>
                  <a:schemeClr val="tx2"/>
                </a:solidFill>
              </a:rPr>
              <a:t>Municipality</a:t>
            </a:r>
            <a:r>
              <a:rPr lang="sl-SI" dirty="0">
                <a:solidFill>
                  <a:schemeClr val="tx2"/>
                </a:solidFill>
              </a:rPr>
              <a:t> </a:t>
            </a:r>
            <a:r>
              <a:rPr lang="sl-SI" dirty="0" err="1">
                <a:solidFill>
                  <a:schemeClr val="tx2"/>
                </a:solidFill>
              </a:rPr>
              <a:t>of</a:t>
            </a:r>
            <a:r>
              <a:rPr lang="sl-SI" dirty="0">
                <a:solidFill>
                  <a:schemeClr val="tx2"/>
                </a:solidFill>
              </a:rPr>
              <a:t> Maribor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7831"/>
            <a:ext cx="7812360" cy="522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15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" r="9259" b="16151"/>
          <a:stretch/>
        </p:blipFill>
        <p:spPr bwMode="auto">
          <a:xfrm>
            <a:off x="2896298" y="4063364"/>
            <a:ext cx="3384376" cy="2433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Označba mesta besedila 2"/>
          <p:cNvSpPr>
            <a:spLocks noGrp="1"/>
          </p:cNvSpPr>
          <p:nvPr>
            <p:ph type="body" sz="quarter" idx="10"/>
          </p:nvPr>
        </p:nvSpPr>
        <p:spPr bwMode="auto">
          <a:xfrm>
            <a:off x="838200" y="1340768"/>
            <a:ext cx="7239000" cy="3962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215900">
              <a:buFont typeface="Arial" panose="020B0604020202020204" pitchFamily="34" charset="0"/>
              <a:buChar char="•"/>
            </a:pPr>
            <a:r>
              <a:rPr lang="sl-SI" altLang="sl-SI" sz="17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E-bus  (</a:t>
            </a:r>
            <a:r>
              <a:rPr lang="sl-SI" altLang="sl-SI" sz="17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Solaris</a:t>
            </a:r>
            <a:r>
              <a:rPr lang="sl-SI" altLang="sl-SI" sz="17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sl-SI" altLang="sl-SI" sz="17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Urbino</a:t>
            </a:r>
            <a:r>
              <a:rPr lang="sl-SI" altLang="sl-SI" sz="17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– </a:t>
            </a:r>
            <a:r>
              <a:rPr lang="sl-SI" altLang="sl-SI" sz="17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full</a:t>
            </a:r>
            <a:r>
              <a:rPr lang="sl-SI" altLang="sl-SI" sz="17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sl-SI" altLang="sl-SI" sz="17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electric</a:t>
            </a:r>
            <a:r>
              <a:rPr lang="sl-SI" altLang="sl-SI" sz="17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 - testing in 2017 </a:t>
            </a:r>
            <a:r>
              <a:rPr lang="sl-SI" altLang="de-DE" sz="17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– </a:t>
            </a:r>
          </a:p>
          <a:p>
            <a:pPr lvl="1"/>
            <a:r>
              <a:rPr lang="sl-SI" altLang="de-DE" sz="17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average consumption 1,1 kWh/km,  </a:t>
            </a:r>
          </a:p>
          <a:p>
            <a:pPr lvl="1"/>
            <a:r>
              <a:rPr lang="sl-SI" altLang="de-DE" sz="17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impact of heating (up to 1,4 kWh/km),</a:t>
            </a:r>
          </a:p>
          <a:p>
            <a:pPr lvl="1"/>
            <a:r>
              <a:rPr lang="sl-SI" altLang="de-DE" sz="17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hilly terrain – no higher consumption  E-Bus </a:t>
            </a:r>
          </a:p>
          <a:p>
            <a:pPr indent="-215900">
              <a:buFont typeface="Arial" panose="020B0604020202020204" pitchFamily="34" charset="0"/>
              <a:buChar char="•"/>
            </a:pPr>
            <a:r>
              <a:rPr lang="sl-SI" altLang="sl-SI" sz="17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E-bus (HEULIEZ IVECO </a:t>
            </a:r>
            <a:r>
              <a:rPr lang="en-SI" altLang="sl-SI" sz="17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–</a:t>
            </a:r>
            <a:r>
              <a:rPr lang="sl-SI" altLang="sl-SI" sz="17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full electric) </a:t>
            </a:r>
            <a:r>
              <a:rPr lang="en-SI" altLang="sl-SI" sz="17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–</a:t>
            </a:r>
            <a:r>
              <a:rPr lang="sl-SI" altLang="sl-SI" sz="17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testing in 2019</a:t>
            </a:r>
          </a:p>
          <a:p>
            <a:pPr indent="-215900">
              <a:buFont typeface="Arial" panose="020B0604020202020204" pitchFamily="34" charset="0"/>
              <a:buChar char="•"/>
            </a:pPr>
            <a:r>
              <a:rPr lang="sl-SI" altLang="sl-SI" sz="17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E-bus (TAM Vero, Mercedes </a:t>
            </a:r>
            <a:r>
              <a:rPr lang="sl-SI" altLang="sl-SI" sz="17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eCitaro</a:t>
            </a:r>
            <a:r>
              <a:rPr lang="sl-SI" altLang="sl-SI" sz="17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MAN </a:t>
            </a:r>
            <a:r>
              <a:rPr lang="sl-SI" altLang="sl-SI" sz="17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Lions</a:t>
            </a:r>
            <a:r>
              <a:rPr lang="sl-SI" altLang="sl-SI" sz="17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City E) in 2020, 2021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r="12246"/>
          <a:stretch/>
        </p:blipFill>
        <p:spPr>
          <a:xfrm>
            <a:off x="18449" y="3363278"/>
            <a:ext cx="2984617" cy="2457773"/>
          </a:xfrm>
          <a:prstGeom prst="rect">
            <a:avLst/>
          </a:prstGeom>
        </p:spPr>
      </p:pic>
      <p:sp>
        <p:nvSpPr>
          <p:cNvPr id="12" name="Rechteck 1"/>
          <p:cNvSpPr/>
          <p:nvPr/>
        </p:nvSpPr>
        <p:spPr>
          <a:xfrm>
            <a:off x="16486" y="-33196"/>
            <a:ext cx="9144000" cy="108436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 EU </a:t>
            </a:r>
            <a:r>
              <a:rPr lang="sl-SI" dirty="0" err="1"/>
              <a:t>project</a:t>
            </a:r>
            <a:r>
              <a:rPr lang="sl-SI" dirty="0"/>
              <a:t> ELIPTIC – 2014-2019</a:t>
            </a:r>
            <a:endParaRPr lang="en-GB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85444" y="508987"/>
            <a:ext cx="8001000" cy="579438"/>
          </a:xfrm>
        </p:spPr>
        <p:txBody>
          <a:bodyPr>
            <a:normAutofit/>
          </a:bodyPr>
          <a:lstStyle/>
          <a:p>
            <a:r>
              <a:rPr lang="sl-SI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Testing</a:t>
            </a:r>
            <a:endParaRPr lang="en-US" sz="24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4" name="Slika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-20536"/>
            <a:ext cx="1431892" cy="1051546"/>
          </a:xfrm>
          <a:prstGeom prst="rect">
            <a:avLst/>
          </a:prstGeom>
        </p:spPr>
      </p:pic>
      <p:grpSp>
        <p:nvGrpSpPr>
          <p:cNvPr id="15" name="Gruppieren 12"/>
          <p:cNvGrpSpPr/>
          <p:nvPr/>
        </p:nvGrpSpPr>
        <p:grpSpPr>
          <a:xfrm>
            <a:off x="-36512" y="6381328"/>
            <a:ext cx="9180512" cy="400050"/>
            <a:chOff x="-36512" y="6309320"/>
            <a:chExt cx="9180512" cy="400050"/>
          </a:xfrm>
        </p:grpSpPr>
        <p:cxnSp>
          <p:nvCxnSpPr>
            <p:cNvPr id="16" name="Gerade Verbindung 9"/>
            <p:cNvCxnSpPr/>
            <p:nvPr/>
          </p:nvCxnSpPr>
          <p:spPr>
            <a:xfrm>
              <a:off x="-36512" y="6509345"/>
              <a:ext cx="91805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2" descr="S:\Projects\LOW-CARB\4 Templates and logos\low-carb priority symbol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309320"/>
              <a:ext cx="3162300" cy="400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feld 10"/>
            <p:cNvSpPr txBox="1"/>
            <p:nvPr/>
          </p:nvSpPr>
          <p:spPr>
            <a:xfrm>
              <a:off x="5580112" y="6352057"/>
              <a:ext cx="266429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l-SI" sz="1400" dirty="0">
                  <a:solidFill>
                    <a:schemeClr val="accent1">
                      <a:lumMod val="75000"/>
                    </a:schemeClr>
                  </a:solidFill>
                </a:rPr>
                <a:t>CIVINET WEBINAR, 19.5.2021</a:t>
              </a:r>
              <a:endParaRPr lang="en-GB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19" name="Slika 18"/>
          <p:cNvPicPr/>
          <p:nvPr/>
        </p:nvPicPr>
        <p:blipFill rotWithShape="1">
          <a:blip r:embed="rId6"/>
          <a:srcRect l="37037" t="9877" r="42328" b="58141"/>
          <a:stretch/>
        </p:blipFill>
        <p:spPr bwMode="auto">
          <a:xfrm>
            <a:off x="7864685" y="5438016"/>
            <a:ext cx="1188720" cy="1036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2" name="Picture 4" descr="Električni avtobus kmalu na voljo tudi mariborskim potnikom">
            <a:extLst>
              <a:ext uri="{FF2B5EF4-FFF2-40B4-BE49-F238E27FC236}">
                <a16:creationId xmlns:a16="http://schemas.microsoft.com/office/drawing/2014/main" id="{6851D7FB-30FE-4E7F-8E71-12A4C0236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162" y="1063830"/>
            <a:ext cx="3162955" cy="177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od Pohorje tudi z električnim avtobusom - e-Maribor">
            <a:extLst>
              <a:ext uri="{FF2B5EF4-FFF2-40B4-BE49-F238E27FC236}">
                <a16:creationId xmlns:a16="http://schemas.microsoft.com/office/drawing/2014/main" id="{52B08CFE-9403-4F64-A527-35E45B9A65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1" b="11642"/>
          <a:stretch/>
        </p:blipFill>
        <p:spPr bwMode="auto">
          <a:xfrm>
            <a:off x="6140936" y="3290144"/>
            <a:ext cx="2814820" cy="186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423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0843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feld 2"/>
          <p:cNvSpPr txBox="1"/>
          <p:nvPr/>
        </p:nvSpPr>
        <p:spPr>
          <a:xfrm>
            <a:off x="467544" y="332656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/>
              <a:t>E-bus </a:t>
            </a:r>
            <a:r>
              <a:rPr lang="en-SI" sz="2400" b="1" dirty="0"/>
              <a:t>–</a:t>
            </a:r>
            <a:r>
              <a:rPr lang="sl-SI" sz="2400" b="1" dirty="0"/>
              <a:t> experience 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sl-SI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344" y="2256851"/>
            <a:ext cx="6400800" cy="35528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6233" y="1325050"/>
            <a:ext cx="67219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- Not succesfull public procurement of 5 plug-in electric buses in 2018</a:t>
            </a:r>
          </a:p>
          <a:p>
            <a:pPr marL="285750" indent="-285750">
              <a:buFontTx/>
              <a:buChar char="-"/>
            </a:pPr>
            <a:r>
              <a:rPr lang="sl-SI" dirty="0"/>
              <a:t>Is the market ready? </a:t>
            </a:r>
          </a:p>
          <a:p>
            <a:pPr marL="285750" indent="-285750">
              <a:buFontTx/>
              <a:buChar char="-"/>
            </a:pPr>
            <a:r>
              <a:rPr lang="sl-SI" dirty="0"/>
              <a:t>MOM </a:t>
            </a:r>
            <a:r>
              <a:rPr lang="sl-SI" dirty="0" err="1"/>
              <a:t>started</a:t>
            </a:r>
            <a:r>
              <a:rPr lang="sl-SI" dirty="0"/>
              <a:t> </a:t>
            </a:r>
            <a:r>
              <a:rPr lang="sl-SI" dirty="0" err="1"/>
              <a:t>new</a:t>
            </a:r>
            <a:r>
              <a:rPr lang="sl-SI" dirty="0"/>
              <a:t> </a:t>
            </a:r>
            <a:r>
              <a:rPr lang="sl-SI" dirty="0" err="1"/>
              <a:t>project</a:t>
            </a:r>
            <a:r>
              <a:rPr lang="sl-SI" dirty="0"/>
              <a:t> EFFICIENCE in 2019</a:t>
            </a:r>
            <a:endParaRPr lang="en-US" dirty="0"/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738" y="32534"/>
            <a:ext cx="2234305" cy="1117153"/>
          </a:xfrm>
          <a:prstGeom prst="rect">
            <a:avLst/>
          </a:prstGeom>
        </p:spPr>
      </p:pic>
      <p:grpSp>
        <p:nvGrpSpPr>
          <p:cNvPr id="14" name="Gruppieren 12"/>
          <p:cNvGrpSpPr/>
          <p:nvPr/>
        </p:nvGrpSpPr>
        <p:grpSpPr>
          <a:xfrm>
            <a:off x="-36512" y="6381328"/>
            <a:ext cx="9180512" cy="400050"/>
            <a:chOff x="-36512" y="6309320"/>
            <a:chExt cx="9180512" cy="400050"/>
          </a:xfrm>
        </p:grpSpPr>
        <p:cxnSp>
          <p:nvCxnSpPr>
            <p:cNvPr id="15" name="Gerade Verbindung 9"/>
            <p:cNvCxnSpPr/>
            <p:nvPr/>
          </p:nvCxnSpPr>
          <p:spPr>
            <a:xfrm>
              <a:off x="-36512" y="6509345"/>
              <a:ext cx="91805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 descr="S:\Projects\LOW-CARB\4 Templates and logos\low-carb priority symbol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309320"/>
              <a:ext cx="3162300" cy="400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feld 10"/>
            <p:cNvSpPr txBox="1"/>
            <p:nvPr/>
          </p:nvSpPr>
          <p:spPr>
            <a:xfrm>
              <a:off x="5580112" y="6352057"/>
              <a:ext cx="266429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l-SI" sz="1400" dirty="0">
                  <a:solidFill>
                    <a:schemeClr val="accent1">
                      <a:lumMod val="75000"/>
                    </a:schemeClr>
                  </a:solidFill>
                </a:rPr>
                <a:t>CIVINET WEBINAR, 19.5.2021</a:t>
              </a:r>
              <a:endParaRPr lang="en-GB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18" name="Slika 17"/>
          <p:cNvPicPr/>
          <p:nvPr/>
        </p:nvPicPr>
        <p:blipFill rotWithShape="1">
          <a:blip r:embed="rId5"/>
          <a:srcRect l="37037" t="9877" r="42328" b="58141"/>
          <a:stretch/>
        </p:blipFill>
        <p:spPr bwMode="auto">
          <a:xfrm>
            <a:off x="7864685" y="5438016"/>
            <a:ext cx="1188720" cy="1036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90715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0843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feld 2"/>
          <p:cNvSpPr txBox="1"/>
          <p:nvPr/>
        </p:nvSpPr>
        <p:spPr>
          <a:xfrm>
            <a:off x="395536" y="332656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CHALLENGES </a:t>
            </a:r>
            <a:r>
              <a:rPr lang="de-DE" sz="2400" b="1" dirty="0" err="1"/>
              <a:t>regarding</a:t>
            </a:r>
            <a:r>
              <a:rPr lang="de-DE" sz="2400" b="1" dirty="0"/>
              <a:t> PT </a:t>
            </a:r>
            <a:r>
              <a:rPr lang="de-DE" sz="2400" b="1" dirty="0" err="1"/>
              <a:t>infrastructure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AA2C969-96E9-4DD2-97C7-6380C7613A06}"/>
              </a:ext>
            </a:extLst>
          </p:cNvPr>
          <p:cNvSpPr txBox="1">
            <a:spLocks/>
          </p:cNvSpPr>
          <p:nvPr/>
        </p:nvSpPr>
        <p:spPr>
          <a:xfrm>
            <a:off x="426368" y="1284391"/>
            <a:ext cx="8291264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l-SI" sz="3600" b="1" dirty="0">
                <a:solidFill>
                  <a:schemeClr val="tx1"/>
                </a:solidFill>
              </a:rPr>
              <a:t>Project EfficenCE, 2019 - 2022</a:t>
            </a:r>
          </a:p>
          <a:p>
            <a:pPr algn="l"/>
            <a:endParaRPr lang="en-US" sz="3600" b="1" dirty="0">
              <a:solidFill>
                <a:schemeClr val="tx1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sl-SI" sz="3400" dirty="0">
                <a:solidFill>
                  <a:schemeClr val="tx1"/>
                </a:solidFill>
              </a:rPr>
              <a:t>No common vision on Public transport infrastructure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sl-SI" sz="3400" dirty="0">
                <a:solidFill>
                  <a:schemeClr val="tx1"/>
                </a:solidFill>
              </a:rPr>
              <a:t>Finding optimal relation between batteries size and e-bus charging power/technology  (LCC, efficency of the battery </a:t>
            </a:r>
            <a:r>
              <a:rPr lang="sl-SI" sz="3300" dirty="0">
                <a:solidFill>
                  <a:schemeClr val="tx1"/>
                </a:solidFill>
              </a:rPr>
              <a:t>systems, additional energy storage for e-bus charges, smart grid)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sl-SI" sz="3300" dirty="0">
                <a:solidFill>
                  <a:schemeClr val="tx1"/>
                </a:solidFill>
              </a:rPr>
              <a:t>no real </a:t>
            </a:r>
            <a:r>
              <a:rPr lang="en-US" sz="3300" dirty="0">
                <a:solidFill>
                  <a:schemeClr val="tx1"/>
                </a:solidFill>
              </a:rPr>
              <a:t>experience</a:t>
            </a:r>
            <a:r>
              <a:rPr lang="sl-SI" sz="3300" dirty="0">
                <a:solidFill>
                  <a:schemeClr val="tx1"/>
                </a:solidFill>
              </a:rPr>
              <a:t> in using of full sustainable energy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chemeClr val="tx1"/>
                </a:solidFill>
              </a:rPr>
              <a:t>Administrative procedures for E-bus charging building and operating permit may slow down the implementation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chemeClr val="tx1"/>
                </a:solidFill>
              </a:rPr>
              <a:t>Vandalism </a:t>
            </a:r>
            <a:endParaRPr lang="sl-SI" sz="3300" dirty="0">
              <a:solidFill>
                <a:schemeClr val="tx1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sl-SI" sz="3300" dirty="0" err="1">
                <a:solidFill>
                  <a:schemeClr val="tx1"/>
                </a:solidFill>
              </a:rPr>
              <a:t>Gauge</a:t>
            </a:r>
            <a:r>
              <a:rPr lang="sl-SI" sz="3300" dirty="0">
                <a:solidFill>
                  <a:schemeClr val="tx1"/>
                </a:solidFill>
              </a:rPr>
              <a:t> (</a:t>
            </a:r>
            <a:r>
              <a:rPr lang="sl-SI" sz="3300" dirty="0" err="1">
                <a:solidFill>
                  <a:schemeClr val="tx1"/>
                </a:solidFill>
              </a:rPr>
              <a:t>opp</a:t>
            </a:r>
            <a:r>
              <a:rPr lang="sl-SI" sz="3300" dirty="0">
                <a:solidFill>
                  <a:schemeClr val="tx1"/>
                </a:solidFill>
              </a:rPr>
              <a:t> </a:t>
            </a:r>
            <a:r>
              <a:rPr lang="sl-SI" sz="3300" dirty="0" err="1">
                <a:solidFill>
                  <a:schemeClr val="tx1"/>
                </a:solidFill>
              </a:rPr>
              <a:t>charger</a:t>
            </a:r>
            <a:r>
              <a:rPr lang="sl-SI" sz="3300" dirty="0">
                <a:solidFill>
                  <a:schemeClr val="tx1"/>
                </a:solidFill>
              </a:rPr>
              <a:t> </a:t>
            </a:r>
            <a:r>
              <a:rPr lang="sl-SI" sz="3300" dirty="0" err="1">
                <a:solidFill>
                  <a:schemeClr val="tx1"/>
                </a:solidFill>
              </a:rPr>
              <a:t>and</a:t>
            </a:r>
            <a:r>
              <a:rPr lang="sl-SI" sz="3300" dirty="0">
                <a:solidFill>
                  <a:schemeClr val="tx1"/>
                </a:solidFill>
              </a:rPr>
              <a:t> </a:t>
            </a:r>
            <a:r>
              <a:rPr lang="sl-SI" sz="3300" dirty="0" err="1">
                <a:solidFill>
                  <a:schemeClr val="tx1"/>
                </a:solidFill>
              </a:rPr>
              <a:t>oversized</a:t>
            </a:r>
            <a:r>
              <a:rPr lang="sl-SI" sz="3300" dirty="0">
                <a:solidFill>
                  <a:schemeClr val="tx1"/>
                </a:solidFill>
              </a:rPr>
              <a:t> transport)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sl-SI" sz="3300" dirty="0">
                <a:solidFill>
                  <a:schemeClr val="tx1"/>
                </a:solidFill>
              </a:rPr>
              <a:t>Influence </a:t>
            </a:r>
            <a:r>
              <a:rPr lang="sl-SI" sz="3300" dirty="0" err="1">
                <a:solidFill>
                  <a:schemeClr val="tx1"/>
                </a:solidFill>
              </a:rPr>
              <a:t>of</a:t>
            </a:r>
            <a:r>
              <a:rPr lang="sl-SI" sz="3300" dirty="0">
                <a:solidFill>
                  <a:schemeClr val="tx1"/>
                </a:solidFill>
              </a:rPr>
              <a:t> </a:t>
            </a:r>
            <a:r>
              <a:rPr lang="en-US" sz="3300" dirty="0">
                <a:solidFill>
                  <a:schemeClr val="tx1"/>
                </a:solidFill>
              </a:rPr>
              <a:t>weather</a:t>
            </a:r>
            <a:r>
              <a:rPr lang="sl-SI" sz="3300" dirty="0">
                <a:solidFill>
                  <a:schemeClr val="tx1"/>
                </a:solidFill>
              </a:rPr>
              <a:t> on </a:t>
            </a:r>
            <a:r>
              <a:rPr lang="en-US" sz="3300" dirty="0">
                <a:solidFill>
                  <a:schemeClr val="tx1"/>
                </a:solidFill>
              </a:rPr>
              <a:t>operations</a:t>
            </a:r>
            <a:r>
              <a:rPr lang="sl-SI" sz="3300" dirty="0">
                <a:solidFill>
                  <a:schemeClr val="tx1"/>
                </a:solidFill>
              </a:rPr>
              <a:t> – </a:t>
            </a:r>
            <a:r>
              <a:rPr lang="sl-SI" sz="3300" dirty="0" err="1">
                <a:solidFill>
                  <a:schemeClr val="tx1"/>
                </a:solidFill>
              </a:rPr>
              <a:t>cable</a:t>
            </a:r>
            <a:r>
              <a:rPr lang="sl-SI" sz="3300" dirty="0">
                <a:solidFill>
                  <a:schemeClr val="tx1"/>
                </a:solidFill>
              </a:rPr>
              <a:t> car (</a:t>
            </a:r>
            <a:r>
              <a:rPr lang="sl-SI" sz="3300" dirty="0" err="1">
                <a:solidFill>
                  <a:schemeClr val="tx1"/>
                </a:solidFill>
              </a:rPr>
              <a:t>full</a:t>
            </a:r>
            <a:r>
              <a:rPr lang="sl-SI" sz="3300" dirty="0">
                <a:solidFill>
                  <a:schemeClr val="tx1"/>
                </a:solidFill>
              </a:rPr>
              <a:t> stop in </a:t>
            </a:r>
            <a:r>
              <a:rPr lang="sl-SI" sz="3300" dirty="0" err="1">
                <a:solidFill>
                  <a:schemeClr val="tx1"/>
                </a:solidFill>
              </a:rPr>
              <a:t>cases</a:t>
            </a:r>
            <a:r>
              <a:rPr lang="sl-SI" sz="3300" dirty="0">
                <a:solidFill>
                  <a:schemeClr val="tx1"/>
                </a:solidFill>
              </a:rPr>
              <a:t> </a:t>
            </a:r>
            <a:r>
              <a:rPr lang="sl-SI" sz="3300" dirty="0" err="1">
                <a:solidFill>
                  <a:schemeClr val="tx1"/>
                </a:solidFill>
              </a:rPr>
              <a:t>of</a:t>
            </a:r>
            <a:r>
              <a:rPr lang="sl-SI" sz="3300" dirty="0">
                <a:solidFill>
                  <a:schemeClr val="tx1"/>
                </a:solidFill>
              </a:rPr>
              <a:t> </a:t>
            </a:r>
            <a:r>
              <a:rPr lang="sl-SI" sz="3300" dirty="0" err="1">
                <a:solidFill>
                  <a:schemeClr val="tx1"/>
                </a:solidFill>
              </a:rPr>
              <a:t>wind</a:t>
            </a:r>
            <a:r>
              <a:rPr lang="sl-SI" sz="3300" dirty="0">
                <a:solidFill>
                  <a:schemeClr val="tx1"/>
                </a:solidFill>
              </a:rPr>
              <a:t>/ </a:t>
            </a:r>
            <a:r>
              <a:rPr lang="sl-SI" sz="3300" dirty="0" err="1">
                <a:solidFill>
                  <a:schemeClr val="tx1"/>
                </a:solidFill>
              </a:rPr>
              <a:t>heavy</a:t>
            </a:r>
            <a:r>
              <a:rPr lang="sl-SI" sz="3300" dirty="0">
                <a:solidFill>
                  <a:schemeClr val="tx1"/>
                </a:solidFill>
              </a:rPr>
              <a:t> </a:t>
            </a:r>
            <a:r>
              <a:rPr lang="sl-SI" sz="3300" dirty="0" err="1">
                <a:solidFill>
                  <a:schemeClr val="tx1"/>
                </a:solidFill>
              </a:rPr>
              <a:t>rain</a:t>
            </a:r>
            <a:r>
              <a:rPr lang="sl-SI" sz="3300" dirty="0">
                <a:solidFill>
                  <a:schemeClr val="tx1"/>
                </a:solidFill>
              </a:rPr>
              <a:t> – 2 to 3 </a:t>
            </a:r>
            <a:r>
              <a:rPr lang="sl-SI" sz="3300" dirty="0" err="1">
                <a:solidFill>
                  <a:schemeClr val="tx1"/>
                </a:solidFill>
              </a:rPr>
              <a:t>times</a:t>
            </a:r>
            <a:r>
              <a:rPr lang="sl-SI" sz="3300" dirty="0">
                <a:solidFill>
                  <a:schemeClr val="tx1"/>
                </a:solidFill>
              </a:rPr>
              <a:t> per </a:t>
            </a:r>
            <a:r>
              <a:rPr lang="sl-SI" sz="3300" dirty="0" err="1">
                <a:solidFill>
                  <a:schemeClr val="tx1"/>
                </a:solidFill>
              </a:rPr>
              <a:t>year</a:t>
            </a:r>
            <a:r>
              <a:rPr lang="sl-SI" sz="3300" dirty="0">
                <a:solidFill>
                  <a:schemeClr val="tx1"/>
                </a:solidFill>
              </a:rPr>
              <a:t>)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sl-SI" sz="3300" dirty="0">
                <a:solidFill>
                  <a:schemeClr val="tx1"/>
                </a:solidFill>
              </a:rPr>
              <a:t>E</a:t>
            </a:r>
            <a:r>
              <a:rPr lang="en-US" sz="3300" dirty="0" err="1">
                <a:solidFill>
                  <a:schemeClr val="tx1"/>
                </a:solidFill>
              </a:rPr>
              <a:t>nergy</a:t>
            </a:r>
            <a:r>
              <a:rPr lang="en-US" sz="3300" dirty="0">
                <a:solidFill>
                  <a:schemeClr val="tx1"/>
                </a:solidFill>
              </a:rPr>
              <a:t> overload at bigger events (</a:t>
            </a:r>
            <a:r>
              <a:rPr lang="sl-SI" sz="3300" dirty="0" err="1">
                <a:solidFill>
                  <a:schemeClr val="tx1"/>
                </a:solidFill>
              </a:rPr>
              <a:t>e.g</a:t>
            </a:r>
            <a:r>
              <a:rPr lang="sl-SI" sz="3300" dirty="0">
                <a:solidFill>
                  <a:schemeClr val="tx1"/>
                </a:solidFill>
              </a:rPr>
              <a:t> </a:t>
            </a:r>
            <a:r>
              <a:rPr lang="en-US" sz="3300" dirty="0" err="1">
                <a:solidFill>
                  <a:schemeClr val="tx1"/>
                </a:solidFill>
              </a:rPr>
              <a:t>worldcup</a:t>
            </a:r>
            <a:r>
              <a:rPr lang="en-US" sz="3300" dirty="0">
                <a:solidFill>
                  <a:schemeClr val="tx1"/>
                </a:solidFill>
              </a:rPr>
              <a:t> in bike downhill</a:t>
            </a:r>
            <a:r>
              <a:rPr lang="sl-SI" sz="3300" dirty="0">
                <a:solidFill>
                  <a:schemeClr val="tx1"/>
                </a:solidFill>
              </a:rPr>
              <a:t>, </a:t>
            </a:r>
            <a:r>
              <a:rPr lang="sl-SI" sz="3300" dirty="0" err="1">
                <a:solidFill>
                  <a:schemeClr val="tx1"/>
                </a:solidFill>
              </a:rPr>
              <a:t>golden</a:t>
            </a:r>
            <a:r>
              <a:rPr lang="sl-SI" sz="3300" dirty="0">
                <a:solidFill>
                  <a:schemeClr val="tx1"/>
                </a:solidFill>
              </a:rPr>
              <a:t> </a:t>
            </a:r>
            <a:r>
              <a:rPr lang="sl-SI" sz="3300" dirty="0" err="1">
                <a:solidFill>
                  <a:schemeClr val="tx1"/>
                </a:solidFill>
              </a:rPr>
              <a:t>fox</a:t>
            </a:r>
            <a:r>
              <a:rPr lang="sl-SI" sz="3300" dirty="0">
                <a:solidFill>
                  <a:schemeClr val="tx1"/>
                </a:solidFill>
              </a:rPr>
              <a:t>  FIS SKI WOLRD CUP</a:t>
            </a:r>
            <a:r>
              <a:rPr lang="en-US" sz="3300" dirty="0">
                <a:solidFill>
                  <a:schemeClr val="tx1"/>
                </a:solidFill>
              </a:rPr>
              <a:t>) </a:t>
            </a: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738" y="32534"/>
            <a:ext cx="2234305" cy="1117153"/>
          </a:xfrm>
          <a:prstGeom prst="rect">
            <a:avLst/>
          </a:prstGeom>
        </p:spPr>
      </p:pic>
      <p:grpSp>
        <p:nvGrpSpPr>
          <p:cNvPr id="14" name="Gruppieren 12"/>
          <p:cNvGrpSpPr/>
          <p:nvPr/>
        </p:nvGrpSpPr>
        <p:grpSpPr>
          <a:xfrm>
            <a:off x="-36512" y="6381328"/>
            <a:ext cx="9180512" cy="400050"/>
            <a:chOff x="-36512" y="6309320"/>
            <a:chExt cx="9180512" cy="400050"/>
          </a:xfrm>
        </p:grpSpPr>
        <p:cxnSp>
          <p:nvCxnSpPr>
            <p:cNvPr id="15" name="Gerade Verbindung 9"/>
            <p:cNvCxnSpPr/>
            <p:nvPr/>
          </p:nvCxnSpPr>
          <p:spPr>
            <a:xfrm>
              <a:off x="-36512" y="6509345"/>
              <a:ext cx="91805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 descr="S:\Projects\LOW-CARB\4 Templates and logos\low-carb priority symbol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309320"/>
              <a:ext cx="3162300" cy="400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feld 10"/>
            <p:cNvSpPr txBox="1"/>
            <p:nvPr/>
          </p:nvSpPr>
          <p:spPr>
            <a:xfrm>
              <a:off x="5580112" y="6352057"/>
              <a:ext cx="266429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l-SI" sz="1400" dirty="0">
                  <a:solidFill>
                    <a:schemeClr val="accent1">
                      <a:lumMod val="75000"/>
                    </a:schemeClr>
                  </a:solidFill>
                </a:rPr>
                <a:t>CIVINET WEBINAR, 19.5.2021</a:t>
              </a:r>
              <a:endParaRPr lang="en-GB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18" name="Slika 17"/>
          <p:cNvPicPr/>
          <p:nvPr/>
        </p:nvPicPr>
        <p:blipFill rotWithShape="1">
          <a:blip r:embed="rId5"/>
          <a:srcRect l="37037" t="9877" r="42328" b="58141"/>
          <a:stretch/>
        </p:blipFill>
        <p:spPr bwMode="auto">
          <a:xfrm>
            <a:off x="7864685" y="5438016"/>
            <a:ext cx="1188720" cy="1036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370239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0843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feld 2"/>
          <p:cNvSpPr txBox="1"/>
          <p:nvPr/>
        </p:nvSpPr>
        <p:spPr>
          <a:xfrm>
            <a:off x="467544" y="332656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ROLE IN THE PROJECT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790966-0858-41A7-9449-46132FB4AD9C}"/>
              </a:ext>
            </a:extLst>
          </p:cNvPr>
          <p:cNvSpPr/>
          <p:nvPr/>
        </p:nvSpPr>
        <p:spPr>
          <a:xfrm>
            <a:off x="149913" y="997551"/>
            <a:ext cx="795047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b="1" dirty="0"/>
              <a:t>MOM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dirty="0"/>
              <a:t>Aim is to</a:t>
            </a:r>
            <a:r>
              <a:rPr lang="en-US" sz="2000" dirty="0"/>
              <a:t> </a:t>
            </a:r>
            <a:r>
              <a:rPr lang="sl-SI" sz="2000" dirty="0"/>
              <a:t>partly </a:t>
            </a:r>
            <a:r>
              <a:rPr lang="en-US" sz="2000" dirty="0"/>
              <a:t>electrify</a:t>
            </a:r>
            <a:r>
              <a:rPr lang="sl-SI" sz="2000" dirty="0"/>
              <a:t> </a:t>
            </a:r>
            <a:r>
              <a:rPr lang="en-US" sz="2000" dirty="0"/>
              <a:t>public transport</a:t>
            </a:r>
            <a:r>
              <a:rPr lang="sl-SI" sz="2000" dirty="0"/>
              <a:t> (bus)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dirty="0" err="1"/>
              <a:t>Action</a:t>
            </a:r>
            <a:r>
              <a:rPr lang="sl-SI" sz="2000" dirty="0"/>
              <a:t> Plan of Multipurpose PT infrastructure 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dirty="0"/>
              <a:t>Investment in </a:t>
            </a:r>
            <a:r>
              <a:rPr lang="sl-SI" sz="2000" b="1" dirty="0"/>
              <a:t>multipurpose PT infrastructure </a:t>
            </a:r>
            <a:r>
              <a:rPr lang="en-US" sz="2000" b="1" dirty="0"/>
              <a:t>f</a:t>
            </a:r>
            <a:r>
              <a:rPr lang="sl-SI" sz="2000" b="1" dirty="0"/>
              <a:t>or cable car, e-bus, e-car </a:t>
            </a:r>
            <a:r>
              <a:rPr lang="en-US" sz="2000" dirty="0"/>
              <a:t>on the </a:t>
            </a:r>
            <a:r>
              <a:rPr lang="sl-SI" sz="2000" dirty="0"/>
              <a:t>the turning point of bus </a:t>
            </a:r>
            <a:r>
              <a:rPr lang="en-US" sz="2000" dirty="0"/>
              <a:t>line 6</a:t>
            </a:r>
            <a:br>
              <a:rPr lang="sl-SI" sz="2000" dirty="0"/>
            </a:br>
            <a:endParaRPr lang="sl-SI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000" dirty="0"/>
          </a:p>
          <a:p>
            <a:endParaRPr lang="sl-SI" sz="1600" b="1" dirty="0"/>
          </a:p>
          <a:p>
            <a:r>
              <a:rPr lang="sl-SI" sz="1600" b="1" dirty="0" err="1"/>
              <a:t>University</a:t>
            </a:r>
            <a:r>
              <a:rPr lang="sl-SI" sz="1600" b="1" dirty="0"/>
              <a:t> </a:t>
            </a:r>
            <a:r>
              <a:rPr lang="sl-SI" sz="1600" b="1" dirty="0" err="1"/>
              <a:t>of</a:t>
            </a:r>
            <a:r>
              <a:rPr lang="sl-SI" sz="1600" b="1" dirty="0"/>
              <a:t> Maribor; </a:t>
            </a:r>
            <a:r>
              <a:rPr lang="en-US" sz="1600" dirty="0"/>
              <a:t>The Faculty of Civil Engineering, Transportation Engineering and Architecture</a:t>
            </a:r>
            <a:r>
              <a:rPr lang="sl-SI" sz="16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Support in the preparation of documentation</a:t>
            </a:r>
            <a:r>
              <a:rPr lang="sl-SI" sz="1600" dirty="0"/>
              <a:t> </a:t>
            </a:r>
            <a:r>
              <a:rPr lang="sl-SI" sz="1600" dirty="0" err="1"/>
              <a:t>for</a:t>
            </a:r>
            <a:r>
              <a:rPr lang="sl-SI" sz="1600" dirty="0"/>
              <a:t> MOM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1600" dirty="0" err="1"/>
              <a:t>Testing</a:t>
            </a:r>
            <a:r>
              <a:rPr lang="en-US" sz="1600" dirty="0"/>
              <a:t> a </a:t>
            </a:r>
            <a:r>
              <a:rPr lang="sl-SI" sz="1600" dirty="0" err="1"/>
              <a:t>multipurpose</a:t>
            </a:r>
            <a:r>
              <a:rPr lang="sl-SI" sz="1600" dirty="0"/>
              <a:t> PT </a:t>
            </a:r>
            <a:r>
              <a:rPr lang="sl-SI" sz="1600" dirty="0" err="1"/>
              <a:t>infrastrucutre</a:t>
            </a:r>
            <a:r>
              <a:rPr lang="sl-SI" sz="1600" dirty="0"/>
              <a:t> (</a:t>
            </a:r>
            <a:r>
              <a:rPr lang="sl-SI" sz="1600" dirty="0" err="1"/>
              <a:t>together</a:t>
            </a:r>
            <a:r>
              <a:rPr lang="sl-SI" sz="1600" dirty="0"/>
              <a:t> </a:t>
            </a:r>
            <a:r>
              <a:rPr lang="sl-SI" sz="1600" dirty="0" err="1"/>
              <a:t>with</a:t>
            </a:r>
            <a:r>
              <a:rPr lang="sl-SI" sz="1600" dirty="0"/>
              <a:t> MOM) </a:t>
            </a:r>
            <a:r>
              <a:rPr lang="en-US" sz="1600" dirty="0"/>
              <a:t>according to the </a:t>
            </a:r>
            <a:r>
              <a:rPr lang="sl-SI" sz="1600" dirty="0" err="1"/>
              <a:t>timetable</a:t>
            </a:r>
            <a:r>
              <a:rPr lang="sl-SI" sz="1600" dirty="0"/>
              <a:t> </a:t>
            </a:r>
            <a:r>
              <a:rPr lang="sl-SI" sz="1600" dirty="0" err="1"/>
              <a:t>and</a:t>
            </a:r>
            <a:r>
              <a:rPr lang="sl-SI" sz="1600" dirty="0"/>
              <a:t> e-</a:t>
            </a:r>
            <a:r>
              <a:rPr lang="sl-SI" sz="1600" dirty="0" err="1"/>
              <a:t>network</a:t>
            </a:r>
            <a:r>
              <a:rPr lang="en-US" sz="1600" dirty="0"/>
              <a:t> stability</a:t>
            </a:r>
            <a:endParaRPr lang="sl-SI" sz="1600" dirty="0"/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738" y="32534"/>
            <a:ext cx="2234305" cy="1117153"/>
          </a:xfrm>
          <a:prstGeom prst="rect">
            <a:avLst/>
          </a:prstGeom>
        </p:spPr>
      </p:pic>
      <p:grpSp>
        <p:nvGrpSpPr>
          <p:cNvPr id="14" name="Gruppieren 12"/>
          <p:cNvGrpSpPr/>
          <p:nvPr/>
        </p:nvGrpSpPr>
        <p:grpSpPr>
          <a:xfrm>
            <a:off x="-36512" y="6381328"/>
            <a:ext cx="9180512" cy="400050"/>
            <a:chOff x="-36512" y="6309320"/>
            <a:chExt cx="9180512" cy="400050"/>
          </a:xfrm>
        </p:grpSpPr>
        <p:cxnSp>
          <p:nvCxnSpPr>
            <p:cNvPr id="15" name="Gerade Verbindung 9"/>
            <p:cNvCxnSpPr/>
            <p:nvPr/>
          </p:nvCxnSpPr>
          <p:spPr>
            <a:xfrm>
              <a:off x="-36512" y="6509345"/>
              <a:ext cx="91805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 descr="S:\Projects\LOW-CARB\4 Templates and logos\low-carb priority symbol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309320"/>
              <a:ext cx="3162300" cy="400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feld 10"/>
            <p:cNvSpPr txBox="1"/>
            <p:nvPr/>
          </p:nvSpPr>
          <p:spPr>
            <a:xfrm>
              <a:off x="5580112" y="6352057"/>
              <a:ext cx="266429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l-SI" sz="1400" dirty="0">
                  <a:solidFill>
                    <a:schemeClr val="accent1">
                      <a:lumMod val="75000"/>
                    </a:schemeClr>
                  </a:solidFill>
                </a:rPr>
                <a:t>CIVINET WEBINAR, 19.5.2021</a:t>
              </a:r>
              <a:endParaRPr lang="en-GB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18" name="Slika 17"/>
          <p:cNvPicPr/>
          <p:nvPr/>
        </p:nvPicPr>
        <p:blipFill rotWithShape="1">
          <a:blip r:embed="rId4"/>
          <a:srcRect l="37037" t="9877" r="42328" b="58141"/>
          <a:stretch/>
        </p:blipFill>
        <p:spPr bwMode="auto">
          <a:xfrm>
            <a:off x="7864685" y="5438016"/>
            <a:ext cx="1188720" cy="1036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4" name="Picture 2" descr="Z električnim avtobusom po Mariboru | Transport in logistika">
            <a:extLst>
              <a:ext uri="{FF2B5EF4-FFF2-40B4-BE49-F238E27FC236}">
                <a16:creationId xmlns:a16="http://schemas.microsoft.com/office/drawing/2014/main" id="{8D316F0A-10D5-4A16-9D0A-718274D85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307305"/>
            <a:ext cx="3415843" cy="256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Z električnim avtobusom po Mariboru | Transport in logistika">
            <a:extLst>
              <a:ext uri="{FF2B5EF4-FFF2-40B4-BE49-F238E27FC236}">
                <a16:creationId xmlns:a16="http://schemas.microsoft.com/office/drawing/2014/main" id="{90A5F2CA-96A7-4420-B39F-C92E5EA95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597594"/>
            <a:ext cx="2876904" cy="215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646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0843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feld 2"/>
          <p:cNvSpPr txBox="1"/>
          <p:nvPr/>
        </p:nvSpPr>
        <p:spPr>
          <a:xfrm>
            <a:off x="467544" y="332656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CITY/ PT NETWORK MAP</a:t>
            </a:r>
            <a:r>
              <a:rPr lang="sl-SI" sz="2400" b="1" dirty="0"/>
              <a:t> – Line 6</a:t>
            </a:r>
            <a:endParaRPr lang="en-GB" sz="2400" b="1" dirty="0">
              <a:solidFill>
                <a:srgbClr val="FF0000"/>
              </a:solidFill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-36512" y="6381328"/>
            <a:ext cx="9180512" cy="400050"/>
            <a:chOff x="-36512" y="6309320"/>
            <a:chExt cx="9180512" cy="400050"/>
          </a:xfrm>
        </p:grpSpPr>
        <p:cxnSp>
          <p:nvCxnSpPr>
            <p:cNvPr id="10" name="Gerade Verbindung 9"/>
            <p:cNvCxnSpPr/>
            <p:nvPr/>
          </p:nvCxnSpPr>
          <p:spPr>
            <a:xfrm>
              <a:off x="-36512" y="6509345"/>
              <a:ext cx="91805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0" name="Picture 2" descr="S:\Projects\LOW-CARB\4 Templates and logos\low-carb priority symbol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309320"/>
              <a:ext cx="3162300" cy="400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feld 10"/>
            <p:cNvSpPr txBox="1"/>
            <p:nvPr/>
          </p:nvSpPr>
          <p:spPr>
            <a:xfrm>
              <a:off x="5580112" y="6352057"/>
              <a:ext cx="266429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chemeClr val="accent1">
                      <a:lumMod val="75000"/>
                    </a:schemeClr>
                  </a:solidFill>
                </a:rPr>
                <a:t>TAKING COOPERATION FORWARD</a:t>
              </a:r>
              <a:endParaRPr lang="en-GB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9" name="Slika 8"/>
          <p:cNvPicPr/>
          <p:nvPr/>
        </p:nvPicPr>
        <p:blipFill rotWithShape="1">
          <a:blip r:embed="rId3"/>
          <a:srcRect l="37037" t="9877" r="42328" b="58141"/>
          <a:stretch/>
        </p:blipFill>
        <p:spPr bwMode="auto">
          <a:xfrm>
            <a:off x="7864685" y="5438016"/>
            <a:ext cx="1188720" cy="1036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4341792D-16E7-4DD7-9B89-575A3924CF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76" t="16401" r="60237" b="16402"/>
          <a:stretch/>
        </p:blipFill>
        <p:spPr>
          <a:xfrm>
            <a:off x="179512" y="1243870"/>
            <a:ext cx="5479896" cy="3985326"/>
          </a:xfrm>
          <a:prstGeom prst="rect">
            <a:avLst/>
          </a:prstGeom>
        </p:spPr>
      </p:pic>
      <p:pic>
        <p:nvPicPr>
          <p:cNvPr id="12" name="Picture 52">
            <a:extLst>
              <a:ext uri="{FF2B5EF4-FFF2-40B4-BE49-F238E27FC236}">
                <a16:creationId xmlns:a16="http://schemas.microsoft.com/office/drawing/2014/main" id="{ACB2100C-9BED-4B07-966C-014F4787E8A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868144" y="1126977"/>
            <a:ext cx="2664296" cy="268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54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0843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feld 2"/>
          <p:cNvSpPr txBox="1"/>
          <p:nvPr/>
        </p:nvSpPr>
        <p:spPr>
          <a:xfrm>
            <a:off x="467544" y="332656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MAIN ACTIVITIES</a:t>
            </a:r>
            <a:r>
              <a:rPr lang="sl-SI" sz="2400" b="1" dirty="0"/>
              <a:t> – PROJECT PARTNER MOM and UMFGPA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8" name="Textfeld 14">
            <a:extLst>
              <a:ext uri="{FF2B5EF4-FFF2-40B4-BE49-F238E27FC236}">
                <a16:creationId xmlns:a16="http://schemas.microsoft.com/office/drawing/2014/main" id="{78D5A661-41D5-43E2-86F0-4E6A12EF1443}"/>
              </a:ext>
            </a:extLst>
          </p:cNvPr>
          <p:cNvSpPr txBox="1"/>
          <p:nvPr/>
        </p:nvSpPr>
        <p:spPr>
          <a:xfrm>
            <a:off x="467544" y="1170592"/>
            <a:ext cx="813690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b="1" dirty="0"/>
              <a:t>Preparation phase </a:t>
            </a:r>
            <a:r>
              <a:rPr lang="en-US" sz="2000" b="1" dirty="0"/>
              <a:t>MOM</a:t>
            </a:r>
            <a:r>
              <a:rPr lang="sl-SI" sz="2000" b="1" dirty="0"/>
              <a:t>, </a:t>
            </a:r>
            <a:r>
              <a:rPr lang="en-US" sz="2000" b="1" dirty="0"/>
              <a:t>UM</a:t>
            </a:r>
            <a:r>
              <a:rPr lang="sl-SI" sz="2000" b="1" dirty="0"/>
              <a:t> FGPA</a:t>
            </a:r>
            <a:r>
              <a:rPr lang="en-US" sz="2000" b="1" dirty="0"/>
              <a:t> and MARPROM (03.2020)</a:t>
            </a:r>
            <a:endParaRPr lang="sl-SI" sz="20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investment</a:t>
            </a:r>
            <a:r>
              <a:rPr lang="sl-SI" dirty="0"/>
              <a:t> </a:t>
            </a:r>
            <a:r>
              <a:rPr lang="en-US" dirty="0"/>
              <a:t>documentation</a:t>
            </a:r>
            <a:endParaRPr lang="sl-SI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dirty="0" err="1"/>
              <a:t>technical</a:t>
            </a:r>
            <a:r>
              <a:rPr lang="sl-SI" dirty="0"/>
              <a:t> </a:t>
            </a:r>
            <a:r>
              <a:rPr lang="en-US" dirty="0"/>
              <a:t>feasibility</a:t>
            </a:r>
            <a:r>
              <a:rPr lang="sl-SI" dirty="0"/>
              <a:t> studies (upgrade of cable car substation, </a:t>
            </a:r>
            <a:r>
              <a:rPr lang="en-US" dirty="0"/>
              <a:t>identification</a:t>
            </a:r>
            <a:r>
              <a:rPr lang="sl-SI" dirty="0"/>
              <a:t> for e-bus charger and battery power)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dirty="0"/>
              <a:t>Concept of Multipurpose PT infrastructure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dirty="0"/>
              <a:t>Building and operation permit/planning permission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dirty="0"/>
              <a:t>call for tender (end of 2019)</a:t>
            </a:r>
            <a:br>
              <a:rPr lang="sl-SI" sz="2000" dirty="0"/>
            </a:b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b="1" dirty="0"/>
              <a:t>Test </a:t>
            </a:r>
            <a:r>
              <a:rPr lang="en-US" sz="2000" b="1" dirty="0"/>
              <a:t>phase</a:t>
            </a:r>
            <a:r>
              <a:rPr lang="sl-SI" sz="2000" b="1" dirty="0"/>
              <a:t> (12 months leasing)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incl. construction &amp; connection to the grid works &amp; public launch even</a:t>
            </a:r>
            <a:r>
              <a:rPr lang="sl-SI" dirty="0"/>
              <a:t>t (09. 2020)</a:t>
            </a:r>
            <a:br>
              <a:rPr lang="sl-SI" dirty="0"/>
            </a:b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b="1" dirty="0"/>
              <a:t>Pilot </a:t>
            </a:r>
            <a:r>
              <a:rPr lang="en-US" sz="2000" b="1" dirty="0"/>
              <a:t>evaluating</a:t>
            </a:r>
            <a:r>
              <a:rPr lang="sl-SI" sz="2000" b="1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energy performance indicators for energy-efficient PT infrastructure in Maribor &amp; assessment of pilot transferability &amp; replicability</a:t>
            </a:r>
            <a:r>
              <a:rPr lang="sl-SI" dirty="0"/>
              <a:t> </a:t>
            </a:r>
          </a:p>
          <a:p>
            <a:pPr lvl="1"/>
            <a:r>
              <a:rPr lang="sl-SI" dirty="0"/>
              <a:t>	(10. 2021)</a:t>
            </a:r>
            <a:br>
              <a:rPr lang="sl-SI" dirty="0"/>
            </a:b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b="1" dirty="0"/>
              <a:t>P</a:t>
            </a:r>
            <a:r>
              <a:rPr lang="en-US" sz="2000" b="1" dirty="0" err="1"/>
              <a:t>urchase</a:t>
            </a:r>
            <a:r>
              <a:rPr lang="sl-SI" sz="2000" b="1" dirty="0"/>
              <a:t> in 2021?, </a:t>
            </a:r>
            <a:r>
              <a:rPr lang="en-US" sz="2000" b="1" dirty="0"/>
              <a:t>Evaluation report (03.2022)</a:t>
            </a:r>
            <a:endParaRPr lang="sl-SI" sz="2000" b="1" dirty="0"/>
          </a:p>
        </p:txBody>
      </p:sp>
      <p:grpSp>
        <p:nvGrpSpPr>
          <p:cNvPr id="9" name="Gruppieren 12"/>
          <p:cNvGrpSpPr/>
          <p:nvPr/>
        </p:nvGrpSpPr>
        <p:grpSpPr>
          <a:xfrm>
            <a:off x="-36512" y="6381328"/>
            <a:ext cx="9180512" cy="400050"/>
            <a:chOff x="-36512" y="6309320"/>
            <a:chExt cx="9180512" cy="400050"/>
          </a:xfrm>
        </p:grpSpPr>
        <p:cxnSp>
          <p:nvCxnSpPr>
            <p:cNvPr id="12" name="Gerade Verbindung 9"/>
            <p:cNvCxnSpPr/>
            <p:nvPr/>
          </p:nvCxnSpPr>
          <p:spPr>
            <a:xfrm>
              <a:off x="-36512" y="6509345"/>
              <a:ext cx="91805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2" descr="S:\Projects\LOW-CARB\4 Templates and logos\low-carb priority symbol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309320"/>
              <a:ext cx="3162300" cy="400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feld 10"/>
            <p:cNvSpPr txBox="1"/>
            <p:nvPr/>
          </p:nvSpPr>
          <p:spPr>
            <a:xfrm>
              <a:off x="5580112" y="6352057"/>
              <a:ext cx="266429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l-SI" sz="1400" dirty="0">
                  <a:solidFill>
                    <a:schemeClr val="accent1">
                      <a:lumMod val="75000"/>
                    </a:schemeClr>
                  </a:solidFill>
                </a:rPr>
                <a:t>CIVINET WEBINAR, 19.5.2021</a:t>
              </a:r>
              <a:endParaRPr lang="en-GB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16" name="Slika 15"/>
          <p:cNvPicPr/>
          <p:nvPr/>
        </p:nvPicPr>
        <p:blipFill rotWithShape="1">
          <a:blip r:embed="rId3"/>
          <a:srcRect l="37037" t="9877" r="42328" b="58141"/>
          <a:stretch/>
        </p:blipFill>
        <p:spPr bwMode="auto">
          <a:xfrm>
            <a:off x="7864685" y="5438016"/>
            <a:ext cx="1188720" cy="1036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03967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0843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feld 2"/>
          <p:cNvSpPr txBox="1"/>
          <p:nvPr/>
        </p:nvSpPr>
        <p:spPr>
          <a:xfrm>
            <a:off x="467544" y="332656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/>
              <a:t>E-bus </a:t>
            </a:r>
            <a:r>
              <a:rPr lang="en-SI" sz="2400" b="1" dirty="0"/>
              <a:t>–</a:t>
            </a:r>
            <a:r>
              <a:rPr lang="sl-SI" sz="2400" b="1" dirty="0"/>
              <a:t> </a:t>
            </a:r>
            <a:r>
              <a:rPr lang="sl-SI" dirty="0" err="1"/>
              <a:t>comparison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technologies</a:t>
            </a:r>
            <a:r>
              <a:rPr lang="sl-SI" sz="2400" b="1" dirty="0"/>
              <a:t> 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sl-SI" dirty="0"/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738" y="32534"/>
            <a:ext cx="2234305" cy="1117153"/>
          </a:xfrm>
          <a:prstGeom prst="rect">
            <a:avLst/>
          </a:prstGeom>
        </p:spPr>
      </p:pic>
      <p:grpSp>
        <p:nvGrpSpPr>
          <p:cNvPr id="14" name="Gruppieren 12"/>
          <p:cNvGrpSpPr/>
          <p:nvPr/>
        </p:nvGrpSpPr>
        <p:grpSpPr>
          <a:xfrm>
            <a:off x="-36512" y="6381328"/>
            <a:ext cx="9180512" cy="400050"/>
            <a:chOff x="-36512" y="6309320"/>
            <a:chExt cx="9180512" cy="400050"/>
          </a:xfrm>
        </p:grpSpPr>
        <p:cxnSp>
          <p:nvCxnSpPr>
            <p:cNvPr id="15" name="Gerade Verbindung 9"/>
            <p:cNvCxnSpPr/>
            <p:nvPr/>
          </p:nvCxnSpPr>
          <p:spPr>
            <a:xfrm>
              <a:off x="-36512" y="6509345"/>
              <a:ext cx="91805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 descr="S:\Projects\LOW-CARB\4 Templates and logos\low-carb priority symbol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309320"/>
              <a:ext cx="3162300" cy="400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feld 10"/>
            <p:cNvSpPr txBox="1"/>
            <p:nvPr/>
          </p:nvSpPr>
          <p:spPr>
            <a:xfrm>
              <a:off x="5580112" y="6352057"/>
              <a:ext cx="266429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l-SI" sz="1400" dirty="0">
                  <a:solidFill>
                    <a:schemeClr val="accent1">
                      <a:lumMod val="75000"/>
                    </a:schemeClr>
                  </a:solidFill>
                </a:rPr>
                <a:t>CIVINET WEBINAR, 19.5.2021</a:t>
              </a:r>
              <a:endParaRPr lang="en-GB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925262"/>
              </p:ext>
            </p:extLst>
          </p:nvPr>
        </p:nvGraphicFramePr>
        <p:xfrm>
          <a:off x="1259632" y="1445046"/>
          <a:ext cx="6840760" cy="3642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20380">
                  <a:extLst>
                    <a:ext uri="{9D8B030D-6E8A-4147-A177-3AD203B41FA5}">
                      <a16:colId xmlns:a16="http://schemas.microsoft.com/office/drawing/2014/main" val="2905810795"/>
                    </a:ext>
                  </a:extLst>
                </a:gridCol>
                <a:gridCol w="3420380">
                  <a:extLst>
                    <a:ext uri="{9D8B030D-6E8A-4147-A177-3AD203B41FA5}">
                      <a16:colId xmlns:a16="http://schemas.microsoft.com/office/drawing/2014/main" val="1127422242"/>
                    </a:ext>
                  </a:extLst>
                </a:gridCol>
              </a:tblGrid>
              <a:tr h="102765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300" dirty="0">
                          <a:effectLst/>
                        </a:rPr>
                        <a:t>Invertni pantograf (Panto down)</a:t>
                      </a:r>
                      <a:endParaRPr lang="sl-SI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300" dirty="0">
                          <a:effectLst/>
                        </a:rPr>
                        <a:t>Pantograf na busu (Panto up)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sl-SI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sl-SI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sl-SI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8891036"/>
                  </a:ext>
                </a:extLst>
              </a:tr>
              <a:tr h="206913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300" dirty="0">
                          <a:effectLst/>
                        </a:rPr>
                        <a:t>1 Teža kontaktnih sani na e-busu ~7kg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300" dirty="0">
                          <a:effectLst/>
                        </a:rPr>
                        <a:t>2 Manj stroškov vzdrževanja avtobusa, vzdrževanja pantografov zunanji izvajalec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300" dirty="0">
                          <a:effectLst/>
                        </a:rPr>
                        <a:t>3 Cenejši avtobus, dražja polnilnica (170-210k€)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300" dirty="0">
                          <a:effectLst/>
                        </a:rPr>
                        <a:t>4 Ob nedelovanju pantografa, se avtobus polni na bližnjem pantografu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300" dirty="0">
                          <a:effectLst/>
                        </a:rPr>
                        <a:t>5 Kontaktne sani na e-busu so lahko katerekoli znamke/proizvajalca</a:t>
                      </a:r>
                      <a:endParaRPr lang="sl-SI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300" dirty="0">
                          <a:effectLst/>
                        </a:rPr>
                        <a:t>1 Teža pantografa na e-busu  ~60kg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300" dirty="0">
                          <a:effectLst/>
                        </a:rPr>
                        <a:t>2 Večji stroški vzdrževanja avtobusov, vzdrževanje pantografov v delavnici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300" dirty="0">
                          <a:effectLst/>
                        </a:rPr>
                        <a:t>3 Cenejša polnilna postaja (130-160k€), dražji avtobus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300" dirty="0">
                          <a:effectLst/>
                        </a:rPr>
                        <a:t>4 Ob nedelovanju pantografa je avtobus neuporaben. 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300" dirty="0">
                          <a:effectLst/>
                        </a:rPr>
                        <a:t>5 Pantograf na avtobus mora biti kompatibilen z infrastrukturo</a:t>
                      </a:r>
                      <a:endParaRPr lang="sl-SI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8967817"/>
                  </a:ext>
                </a:extLst>
              </a:tr>
            </a:tbl>
          </a:graphicData>
        </a:graphic>
      </p:graphicFrame>
      <p:pic>
        <p:nvPicPr>
          <p:cNvPr id="4403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01178"/>
            <a:ext cx="854457" cy="71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3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754" y="1653716"/>
            <a:ext cx="844453" cy="79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23528" y="114470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Poznamo dva načina hitrega polnjenja:</a:t>
            </a:r>
            <a:endParaRPr kumimoji="0" lang="sl-SI" altLang="sl-SI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8" name="Slika 17"/>
          <p:cNvPicPr/>
          <p:nvPr/>
        </p:nvPicPr>
        <p:blipFill>
          <a:blip r:embed="rId6"/>
          <a:stretch>
            <a:fillRect/>
          </a:stretch>
        </p:blipFill>
        <p:spPr>
          <a:xfrm>
            <a:off x="2195736" y="5079516"/>
            <a:ext cx="1625096" cy="1223168"/>
          </a:xfrm>
          <a:prstGeom prst="rect">
            <a:avLst/>
          </a:prstGeom>
        </p:spPr>
      </p:pic>
      <p:pic>
        <p:nvPicPr>
          <p:cNvPr id="19" name="Slika 18"/>
          <p:cNvPicPr/>
          <p:nvPr/>
        </p:nvPicPr>
        <p:blipFill>
          <a:blip r:embed="rId7"/>
          <a:stretch>
            <a:fillRect/>
          </a:stretch>
        </p:blipFill>
        <p:spPr>
          <a:xfrm>
            <a:off x="5580112" y="5087406"/>
            <a:ext cx="1058919" cy="1366030"/>
          </a:xfrm>
          <a:prstGeom prst="rect">
            <a:avLst/>
          </a:prstGeom>
        </p:spPr>
      </p:pic>
      <p:pic>
        <p:nvPicPr>
          <p:cNvPr id="20" name="Slika 19"/>
          <p:cNvPicPr/>
          <p:nvPr/>
        </p:nvPicPr>
        <p:blipFill rotWithShape="1">
          <a:blip r:embed="rId8"/>
          <a:srcRect l="37037" t="9877" r="42328" b="58141"/>
          <a:stretch/>
        </p:blipFill>
        <p:spPr bwMode="auto">
          <a:xfrm>
            <a:off x="7864685" y="5438016"/>
            <a:ext cx="1188720" cy="1036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08609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0843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feld 2"/>
          <p:cNvSpPr txBox="1"/>
          <p:nvPr/>
        </p:nvSpPr>
        <p:spPr>
          <a:xfrm>
            <a:off x="467544" y="332656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/>
              <a:t>E-bus </a:t>
            </a:r>
            <a:r>
              <a:rPr lang="en-SI" sz="2400" b="1" dirty="0"/>
              <a:t>–</a:t>
            </a:r>
            <a:r>
              <a:rPr lang="sl-SI" sz="2400" b="1" dirty="0"/>
              <a:t> </a:t>
            </a:r>
            <a:r>
              <a:rPr lang="sl-SI" dirty="0" err="1"/>
              <a:t>selected</a:t>
            </a:r>
            <a:r>
              <a:rPr lang="sl-SI" dirty="0"/>
              <a:t> </a:t>
            </a:r>
            <a:r>
              <a:rPr lang="sl-SI" dirty="0" err="1"/>
              <a:t>option</a:t>
            </a:r>
            <a:r>
              <a:rPr lang="sl-SI" dirty="0"/>
              <a:t> </a:t>
            </a:r>
            <a:r>
              <a:rPr lang="sl-SI" dirty="0" err="1"/>
              <a:t>for</a:t>
            </a:r>
            <a:r>
              <a:rPr lang="sl-SI" dirty="0"/>
              <a:t> Maribor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sl-SI" dirty="0"/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738" y="32534"/>
            <a:ext cx="2234305" cy="1117153"/>
          </a:xfrm>
          <a:prstGeom prst="rect">
            <a:avLst/>
          </a:prstGeom>
        </p:spPr>
      </p:pic>
      <p:grpSp>
        <p:nvGrpSpPr>
          <p:cNvPr id="14" name="Gruppieren 12"/>
          <p:cNvGrpSpPr/>
          <p:nvPr/>
        </p:nvGrpSpPr>
        <p:grpSpPr>
          <a:xfrm>
            <a:off x="-36512" y="6381328"/>
            <a:ext cx="9180512" cy="400050"/>
            <a:chOff x="-36512" y="6309320"/>
            <a:chExt cx="9180512" cy="400050"/>
          </a:xfrm>
        </p:grpSpPr>
        <p:cxnSp>
          <p:nvCxnSpPr>
            <p:cNvPr id="15" name="Gerade Verbindung 9"/>
            <p:cNvCxnSpPr/>
            <p:nvPr/>
          </p:nvCxnSpPr>
          <p:spPr>
            <a:xfrm>
              <a:off x="-36512" y="6509345"/>
              <a:ext cx="91805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 descr="S:\Projects\LOW-CARB\4 Templates and logos\low-carb priority symbol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309320"/>
              <a:ext cx="3162300" cy="400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feld 10"/>
            <p:cNvSpPr txBox="1"/>
            <p:nvPr/>
          </p:nvSpPr>
          <p:spPr>
            <a:xfrm>
              <a:off x="5580112" y="6352057"/>
              <a:ext cx="266429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l-SI" sz="1400" dirty="0">
                  <a:solidFill>
                    <a:schemeClr val="accent1">
                      <a:lumMod val="75000"/>
                    </a:schemeClr>
                  </a:solidFill>
                </a:rPr>
                <a:t>CIVINET WEBINAR, 19.5.2021</a:t>
              </a:r>
              <a:endParaRPr lang="en-GB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18" name="Slika 17"/>
          <p:cNvPicPr/>
          <p:nvPr/>
        </p:nvPicPr>
        <p:blipFill rotWithShape="1">
          <a:blip r:embed="rId4"/>
          <a:srcRect l="28259" t="25226" r="27721" b="20678"/>
          <a:stretch/>
        </p:blipFill>
        <p:spPr bwMode="auto">
          <a:xfrm>
            <a:off x="893523" y="1368585"/>
            <a:ext cx="7056784" cy="47995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Slika 18"/>
          <p:cNvPicPr/>
          <p:nvPr/>
        </p:nvPicPr>
        <p:blipFill rotWithShape="1">
          <a:blip r:embed="rId5"/>
          <a:srcRect l="37037" t="9877" r="42328" b="58141"/>
          <a:stretch/>
        </p:blipFill>
        <p:spPr bwMode="auto">
          <a:xfrm>
            <a:off x="7864685" y="5438016"/>
            <a:ext cx="1188720" cy="1036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53882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0843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sl-SI" dirty="0"/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738" y="32534"/>
            <a:ext cx="2234305" cy="1117153"/>
          </a:xfrm>
          <a:prstGeom prst="rect">
            <a:avLst/>
          </a:prstGeom>
        </p:spPr>
      </p:pic>
      <p:grpSp>
        <p:nvGrpSpPr>
          <p:cNvPr id="14" name="Gruppieren 12"/>
          <p:cNvGrpSpPr/>
          <p:nvPr/>
        </p:nvGrpSpPr>
        <p:grpSpPr>
          <a:xfrm>
            <a:off x="-36512" y="6381328"/>
            <a:ext cx="9180512" cy="400050"/>
            <a:chOff x="-36512" y="6309320"/>
            <a:chExt cx="9180512" cy="400050"/>
          </a:xfrm>
        </p:grpSpPr>
        <p:cxnSp>
          <p:nvCxnSpPr>
            <p:cNvPr id="15" name="Gerade Verbindung 9"/>
            <p:cNvCxnSpPr/>
            <p:nvPr/>
          </p:nvCxnSpPr>
          <p:spPr>
            <a:xfrm>
              <a:off x="-36512" y="6509345"/>
              <a:ext cx="91805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 descr="S:\Projects\LOW-CARB\4 Templates and logos\low-carb priority symbol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309320"/>
              <a:ext cx="3162300" cy="400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feld 10"/>
            <p:cNvSpPr txBox="1"/>
            <p:nvPr/>
          </p:nvSpPr>
          <p:spPr>
            <a:xfrm>
              <a:off x="5580112" y="6352057"/>
              <a:ext cx="266429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l-SI" sz="1400" dirty="0">
                  <a:solidFill>
                    <a:schemeClr val="accent1">
                      <a:lumMod val="75000"/>
                    </a:schemeClr>
                  </a:solidFill>
                </a:rPr>
                <a:t>CIVINET WEBINAR, 19.5.2021</a:t>
              </a:r>
              <a:endParaRPr lang="en-GB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10" name="Slika 9"/>
          <p:cNvPicPr/>
          <p:nvPr/>
        </p:nvPicPr>
        <p:blipFill rotWithShape="1">
          <a:blip r:embed="rId4"/>
          <a:srcRect l="28018" t="20095" r="27604" b="8066"/>
          <a:stretch/>
        </p:blipFill>
        <p:spPr bwMode="auto">
          <a:xfrm>
            <a:off x="1760662" y="1084366"/>
            <a:ext cx="5781675" cy="5264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feld 2"/>
          <p:cNvSpPr txBox="1"/>
          <p:nvPr/>
        </p:nvSpPr>
        <p:spPr>
          <a:xfrm>
            <a:off x="467544" y="332656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/>
              <a:t>E-bus </a:t>
            </a:r>
            <a:r>
              <a:rPr lang="en-SI" sz="2400" b="1" dirty="0"/>
              <a:t>–</a:t>
            </a:r>
            <a:r>
              <a:rPr lang="sl-SI" sz="2400" b="1" dirty="0"/>
              <a:t> </a:t>
            </a:r>
            <a:r>
              <a:rPr lang="sl-SI" dirty="0" err="1"/>
              <a:t>selected</a:t>
            </a:r>
            <a:r>
              <a:rPr lang="sl-SI" dirty="0"/>
              <a:t> </a:t>
            </a:r>
            <a:r>
              <a:rPr lang="sl-SI" dirty="0" err="1"/>
              <a:t>option</a:t>
            </a:r>
            <a:r>
              <a:rPr lang="sl-SI" dirty="0"/>
              <a:t> </a:t>
            </a:r>
            <a:r>
              <a:rPr lang="sl-SI" dirty="0" err="1"/>
              <a:t>for</a:t>
            </a:r>
            <a:r>
              <a:rPr lang="sl-SI" dirty="0"/>
              <a:t> Maribor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724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0843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feld 2"/>
          <p:cNvSpPr txBox="1"/>
          <p:nvPr/>
        </p:nvSpPr>
        <p:spPr>
          <a:xfrm>
            <a:off x="467544" y="332656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/>
              <a:t>E-bus </a:t>
            </a:r>
            <a:r>
              <a:rPr lang="en-SI" sz="2400" b="1" dirty="0"/>
              <a:t>–</a:t>
            </a:r>
            <a:r>
              <a:rPr lang="sl-SI" sz="2400" b="1" dirty="0"/>
              <a:t> </a:t>
            </a:r>
            <a:r>
              <a:rPr lang="sl-SI" dirty="0" err="1"/>
              <a:t>comparison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technologies</a:t>
            </a:r>
            <a:r>
              <a:rPr lang="sl-SI" sz="2400" b="1" dirty="0"/>
              <a:t> 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sl-SI" dirty="0"/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738" y="32534"/>
            <a:ext cx="2234305" cy="1117153"/>
          </a:xfrm>
          <a:prstGeom prst="rect">
            <a:avLst/>
          </a:prstGeom>
        </p:spPr>
      </p:pic>
      <p:grpSp>
        <p:nvGrpSpPr>
          <p:cNvPr id="14" name="Gruppieren 12"/>
          <p:cNvGrpSpPr/>
          <p:nvPr/>
        </p:nvGrpSpPr>
        <p:grpSpPr>
          <a:xfrm>
            <a:off x="-36512" y="6381328"/>
            <a:ext cx="9180512" cy="400050"/>
            <a:chOff x="-36512" y="6309320"/>
            <a:chExt cx="9180512" cy="400050"/>
          </a:xfrm>
        </p:grpSpPr>
        <p:cxnSp>
          <p:nvCxnSpPr>
            <p:cNvPr id="15" name="Gerade Verbindung 9"/>
            <p:cNvCxnSpPr/>
            <p:nvPr/>
          </p:nvCxnSpPr>
          <p:spPr>
            <a:xfrm>
              <a:off x="-36512" y="6509345"/>
              <a:ext cx="91805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 descr="S:\Projects\LOW-CARB\4 Templates and logos\low-carb priority symbol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309320"/>
              <a:ext cx="3162300" cy="400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feld 10"/>
            <p:cNvSpPr txBox="1"/>
            <p:nvPr/>
          </p:nvSpPr>
          <p:spPr>
            <a:xfrm>
              <a:off x="5580112" y="6352057"/>
              <a:ext cx="266429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l-SI" sz="1400" dirty="0">
                  <a:solidFill>
                    <a:schemeClr val="accent1">
                      <a:lumMod val="75000"/>
                    </a:schemeClr>
                  </a:solidFill>
                </a:rPr>
                <a:t>CIVINET WEBINAR, 19.5.2021</a:t>
              </a:r>
              <a:endParaRPr lang="en-GB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833964"/>
              </p:ext>
            </p:extLst>
          </p:nvPr>
        </p:nvGraphicFramePr>
        <p:xfrm>
          <a:off x="778000" y="1759853"/>
          <a:ext cx="6242271" cy="45137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8949">
                  <a:extLst>
                    <a:ext uri="{9D8B030D-6E8A-4147-A177-3AD203B41FA5}">
                      <a16:colId xmlns:a16="http://schemas.microsoft.com/office/drawing/2014/main" val="599929155"/>
                    </a:ext>
                  </a:extLst>
                </a:gridCol>
                <a:gridCol w="2651406">
                  <a:extLst>
                    <a:ext uri="{9D8B030D-6E8A-4147-A177-3AD203B41FA5}">
                      <a16:colId xmlns:a16="http://schemas.microsoft.com/office/drawing/2014/main" val="2502341676"/>
                    </a:ext>
                  </a:extLst>
                </a:gridCol>
                <a:gridCol w="2611916">
                  <a:extLst>
                    <a:ext uri="{9D8B030D-6E8A-4147-A177-3AD203B41FA5}">
                      <a16:colId xmlns:a16="http://schemas.microsoft.com/office/drawing/2014/main" val="3218876086"/>
                    </a:ext>
                  </a:extLst>
                </a:gridCol>
              </a:tblGrid>
              <a:tr h="52081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000">
                          <a:effectLst/>
                        </a:rPr>
                        <a:t>Strategija polnjenja</a:t>
                      </a:r>
                      <a:endParaRPr lang="sl-S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000" dirty="0">
                          <a:effectLst/>
                        </a:rPr>
                        <a:t>Počasno</a:t>
                      </a:r>
                      <a:endParaRPr lang="sl-SI" sz="1200" dirty="0">
                        <a:effectLst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000" dirty="0">
                          <a:effectLst/>
                        </a:rPr>
                        <a:t>(v delavnici)</a:t>
                      </a:r>
                      <a:endParaRPr lang="sl-SI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000" dirty="0">
                          <a:effectLst/>
                        </a:rPr>
                        <a:t>Priložnostno polnjenje</a:t>
                      </a:r>
                      <a:endParaRPr lang="sl-SI" sz="1200" dirty="0">
                        <a:effectLst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000" dirty="0">
                          <a:effectLst/>
                        </a:rPr>
                        <a:t>(v delavnici in čez dan)</a:t>
                      </a:r>
                      <a:endParaRPr lang="sl-SI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5247131"/>
                  </a:ext>
                </a:extLst>
              </a:tr>
              <a:tr h="52081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000">
                          <a:effectLst/>
                        </a:rPr>
                        <a:t>Tip polnjenja</a:t>
                      </a:r>
                      <a:endParaRPr lang="sl-S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000" dirty="0">
                          <a:effectLst/>
                        </a:rPr>
                        <a:t>Delavnica: od 35 do 150 kW</a:t>
                      </a:r>
                      <a:endParaRPr lang="sl-SI" sz="1200" dirty="0">
                        <a:effectLst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000" dirty="0">
                          <a:effectLst/>
                        </a:rPr>
                        <a:t> </a:t>
                      </a:r>
                      <a:endParaRPr lang="sl-SI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000" dirty="0">
                          <a:effectLst/>
                        </a:rPr>
                        <a:t>Delavnica: od 35 do 150 kW</a:t>
                      </a:r>
                      <a:endParaRPr lang="sl-SI" sz="1200" dirty="0">
                        <a:effectLst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000" dirty="0">
                          <a:effectLst/>
                        </a:rPr>
                        <a:t>Priložnostno: od 150 do 600 kW</a:t>
                      </a:r>
                      <a:endParaRPr lang="sl-SI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0350738"/>
                  </a:ext>
                </a:extLst>
              </a:tr>
              <a:tr h="52081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000">
                          <a:effectLst/>
                        </a:rPr>
                        <a:t>Čas polnjenja</a:t>
                      </a:r>
                      <a:endParaRPr lang="sl-S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000">
                          <a:effectLst/>
                        </a:rPr>
                        <a:t>Delavnica: od 3 do 10 ur</a:t>
                      </a:r>
                      <a:endParaRPr lang="sl-S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000">
                          <a:effectLst/>
                        </a:rPr>
                        <a:t>Delavnica: od 3 do 10 ur</a:t>
                      </a:r>
                      <a:endParaRPr lang="sl-SI" sz="1200">
                        <a:effectLst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000">
                          <a:effectLst/>
                        </a:rPr>
                        <a:t>Priložnostno: do 10 minut (na postaji)</a:t>
                      </a:r>
                      <a:endParaRPr lang="sl-S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88577505"/>
                  </a:ext>
                </a:extLst>
              </a:tr>
              <a:tr h="1909652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000">
                          <a:effectLst/>
                        </a:rPr>
                        <a:t>Profil polnjenja</a:t>
                      </a:r>
                      <a:endParaRPr lang="sl-SI" sz="1200">
                        <a:effectLst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700">
                          <a:effectLst/>
                        </a:rPr>
                        <a:t>(poenostavljeno)</a:t>
                      </a:r>
                      <a:endParaRPr lang="sl-S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sl-SI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sl-SI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sl-SI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sl-SI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sl-SI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sl-SI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sl-SI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66030214"/>
                  </a:ext>
                </a:extLst>
              </a:tr>
              <a:tr h="17360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000">
                          <a:effectLst/>
                        </a:rPr>
                        <a:t>Doseg</a:t>
                      </a:r>
                      <a:endParaRPr lang="sl-S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000">
                          <a:effectLst/>
                        </a:rPr>
                        <a:t>100-200 km na dan</a:t>
                      </a:r>
                      <a:endParaRPr lang="sl-S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000">
                          <a:effectLst/>
                        </a:rPr>
                        <a:t>200-500 km na dan</a:t>
                      </a:r>
                      <a:endParaRPr lang="sl-S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54604582"/>
                  </a:ext>
                </a:extLst>
              </a:tr>
              <a:tr h="86802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000">
                          <a:effectLst/>
                        </a:rPr>
                        <a:t>Stroški</a:t>
                      </a:r>
                      <a:endParaRPr lang="sl-S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000">
                          <a:effectLst/>
                        </a:rPr>
                        <a:t>1 Višji stroški baterije</a:t>
                      </a:r>
                      <a:endParaRPr lang="sl-SI" sz="1200">
                        <a:effectLst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000">
                          <a:effectLst/>
                        </a:rPr>
                        <a:t>2 Cenejša polnilna infrastruktura</a:t>
                      </a:r>
                      <a:endParaRPr lang="sl-SI" sz="1200">
                        <a:effectLst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0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000" dirty="0">
                          <a:effectLst/>
                        </a:rPr>
                        <a:t>1 Nižji stroški baterije</a:t>
                      </a:r>
                      <a:endParaRPr lang="sl-SI" sz="1200" dirty="0">
                        <a:effectLst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000" dirty="0">
                          <a:effectLst/>
                        </a:rPr>
                        <a:t>2 Dražja polnilna infrastruktura</a:t>
                      </a:r>
                      <a:endParaRPr lang="sl-SI" sz="1200" dirty="0">
                        <a:effectLst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000" dirty="0">
                          <a:effectLst/>
                        </a:rPr>
                        <a:t>3 Višji stroški vzdrževanja</a:t>
                      </a:r>
                      <a:endParaRPr lang="sl-SI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49024684"/>
                  </a:ext>
                </a:extLst>
              </a:tr>
            </a:tbl>
          </a:graphicData>
        </a:graphic>
      </p:graphicFrame>
      <p:pic>
        <p:nvPicPr>
          <p:cNvPr id="41986" name="Picture 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205" y="3363008"/>
            <a:ext cx="2140333" cy="172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5" name="Picture 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71" y="3354478"/>
            <a:ext cx="2160891" cy="173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23528" y="1370634"/>
            <a:ext cx="792088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6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Glavne razlike med nočnim in priložnostnim polnjenjem</a:t>
            </a:r>
            <a:endParaRPr kumimoji="0" lang="sl-SI" altLang="sl-SI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8" name="Slika 17"/>
          <p:cNvPicPr/>
          <p:nvPr/>
        </p:nvPicPr>
        <p:blipFill rotWithShape="1">
          <a:blip r:embed="rId6"/>
          <a:srcRect l="37037" t="9877" r="42328" b="58141"/>
          <a:stretch/>
        </p:blipFill>
        <p:spPr bwMode="auto">
          <a:xfrm>
            <a:off x="7864685" y="5438016"/>
            <a:ext cx="1188720" cy="1036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57765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0843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feld 2"/>
          <p:cNvSpPr txBox="1"/>
          <p:nvPr/>
        </p:nvSpPr>
        <p:spPr>
          <a:xfrm>
            <a:off x="467544" y="323300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/>
              <a:t>Električni avtobusi u </a:t>
            </a:r>
            <a:r>
              <a:rPr lang="sl-SI" sz="2400" b="1" dirty="0" err="1"/>
              <a:t>gradskom</a:t>
            </a:r>
            <a:r>
              <a:rPr lang="sl-SI" sz="2400" b="1" dirty="0"/>
              <a:t> </a:t>
            </a:r>
            <a:r>
              <a:rPr lang="sl-SI" sz="2400" b="1" dirty="0" err="1"/>
              <a:t>prijevozu</a:t>
            </a:r>
            <a:endParaRPr lang="de-DE" sz="2400" b="1" dirty="0"/>
          </a:p>
        </p:txBody>
      </p:sp>
      <p:grpSp>
        <p:nvGrpSpPr>
          <p:cNvPr id="13" name="Gruppieren 12"/>
          <p:cNvGrpSpPr/>
          <p:nvPr/>
        </p:nvGrpSpPr>
        <p:grpSpPr>
          <a:xfrm>
            <a:off x="-36512" y="6381328"/>
            <a:ext cx="9180512" cy="400050"/>
            <a:chOff x="-36512" y="6309320"/>
            <a:chExt cx="9180512" cy="400050"/>
          </a:xfrm>
        </p:grpSpPr>
        <p:cxnSp>
          <p:nvCxnSpPr>
            <p:cNvPr id="10" name="Gerade Verbindung 9"/>
            <p:cNvCxnSpPr/>
            <p:nvPr/>
          </p:nvCxnSpPr>
          <p:spPr>
            <a:xfrm>
              <a:off x="-36512" y="6509345"/>
              <a:ext cx="91805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0" name="Picture 2" descr="S:\Projects\LOW-CARB\4 Templates and logos\low-carb priority symbol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309320"/>
              <a:ext cx="3162300" cy="400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feld 10"/>
            <p:cNvSpPr txBox="1"/>
            <p:nvPr/>
          </p:nvSpPr>
          <p:spPr>
            <a:xfrm>
              <a:off x="5580112" y="6352057"/>
              <a:ext cx="266429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l-SI" sz="1400" dirty="0">
                  <a:solidFill>
                    <a:schemeClr val="accent1">
                      <a:lumMod val="75000"/>
                    </a:schemeClr>
                  </a:solidFill>
                </a:rPr>
                <a:t>CIVINET WEBINAR, 19.5.2021</a:t>
              </a:r>
              <a:endParaRPr lang="en-GB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1026" name="Picture 2" descr="https://www.uia-initiative.eu/sites/default/files/2017-12/Picture_Maribor.jpg">
            <a:extLst>
              <a:ext uri="{FF2B5EF4-FFF2-40B4-BE49-F238E27FC236}">
                <a16:creationId xmlns:a16="http://schemas.microsoft.com/office/drawing/2014/main" id="{85510B00-1B8F-489F-9CBF-C5B941B85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88"/>
          <a:stretch/>
        </p:blipFill>
        <p:spPr bwMode="auto">
          <a:xfrm>
            <a:off x="0" y="1084366"/>
            <a:ext cx="9144000" cy="513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B5E14C4-9409-4A50-823C-F919ECD316AA}"/>
              </a:ext>
            </a:extLst>
          </p:cNvPr>
          <p:cNvSpPr/>
          <p:nvPr/>
        </p:nvSpPr>
        <p:spPr>
          <a:xfrm>
            <a:off x="5143859" y="1417022"/>
            <a:ext cx="35368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b="1" dirty="0">
                <a:solidFill>
                  <a:schemeClr val="bg1"/>
                </a:solidFill>
              </a:rPr>
              <a:t>MUNICIPALITY OF MARIBOR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12" name="Slika 11"/>
          <p:cNvPicPr/>
          <p:nvPr/>
        </p:nvPicPr>
        <p:blipFill rotWithShape="1">
          <a:blip r:embed="rId5"/>
          <a:srcRect l="37037" t="9877" r="42328" b="58141"/>
          <a:stretch/>
        </p:blipFill>
        <p:spPr bwMode="auto">
          <a:xfrm>
            <a:off x="7541528" y="48046"/>
            <a:ext cx="1188720" cy="1036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41689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0843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feld 2"/>
          <p:cNvSpPr txBox="1"/>
          <p:nvPr/>
        </p:nvSpPr>
        <p:spPr>
          <a:xfrm>
            <a:off x="467544" y="332656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/>
              <a:t>Current research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9512" y="1328122"/>
            <a:ext cx="3880966" cy="2769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l-SI" sz="2000" dirty="0"/>
              <a:t>Simulation of driving cycle on line 6</a:t>
            </a:r>
          </a:p>
          <a:p>
            <a:pPr algn="l"/>
            <a:endParaRPr lang="sl-SI" sz="2000" dirty="0"/>
          </a:p>
          <a:p>
            <a:pPr algn="l"/>
            <a:r>
              <a:rPr lang="sl-SI" sz="2000" dirty="0"/>
              <a:t> </a:t>
            </a:r>
          </a:p>
          <a:p>
            <a:pPr algn="l"/>
            <a:r>
              <a:rPr lang="sl-SI" sz="2000" dirty="0"/>
              <a:t>Technical feasibility studies for e-bus charging infrastructure and E-buses</a:t>
            </a:r>
          </a:p>
          <a:p>
            <a:pPr algn="l"/>
            <a:endParaRPr lang="sl-SI" sz="2000" dirty="0"/>
          </a:p>
          <a:p>
            <a:pPr algn="l"/>
            <a:r>
              <a:rPr lang="sl-SI" sz="2000" dirty="0"/>
              <a:t>Investment documentation for 5 e-buses  (12 m) and 3 e-fast Opp chargers  </a:t>
            </a:r>
          </a:p>
          <a:p>
            <a:pPr algn="l"/>
            <a:endParaRPr lang="sl-SI" sz="2000" dirty="0"/>
          </a:p>
          <a:p>
            <a:pPr algn="l"/>
            <a:r>
              <a:rPr lang="sl-SI" sz="2000" b="1" dirty="0">
                <a:solidFill>
                  <a:srgbClr val="FF0000"/>
                </a:solidFill>
              </a:rPr>
              <a:t>100 kWh batteries/ 200 kW e-chargers</a:t>
            </a:r>
          </a:p>
        </p:txBody>
      </p:sp>
      <p:pic>
        <p:nvPicPr>
          <p:cNvPr id="15" name="Slika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531" y="1734848"/>
            <a:ext cx="2813512" cy="15077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302" y="1728553"/>
            <a:ext cx="2110095" cy="1524376"/>
          </a:xfrm>
          <a:prstGeom prst="rect">
            <a:avLst/>
          </a:prstGeom>
        </p:spPr>
      </p:pic>
      <p:pic>
        <p:nvPicPr>
          <p:cNvPr id="17" name="Picture 2" descr="Rezultat iskanja slik za matlab simulatio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5" t="10684" r="12881" b="27252"/>
          <a:stretch/>
        </p:blipFill>
        <p:spPr bwMode="auto">
          <a:xfrm>
            <a:off x="5055703" y="4067012"/>
            <a:ext cx="2391657" cy="126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787769" y="3823942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Speed diagram</a:t>
            </a:r>
          </a:p>
          <a:p>
            <a:r>
              <a:rPr lang="sl-SI" dirty="0"/>
              <a:t>Latitutde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41812" y="6193666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Vehicle parameters</a:t>
            </a:r>
          </a:p>
        </p:txBody>
      </p:sp>
      <p:sp>
        <p:nvSpPr>
          <p:cNvPr id="21" name="Down Arrow 20"/>
          <p:cNvSpPr/>
          <p:nvPr/>
        </p:nvSpPr>
        <p:spPr>
          <a:xfrm>
            <a:off x="4803477" y="3519039"/>
            <a:ext cx="504453" cy="4455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2" name="Down Arrow 21"/>
          <p:cNvSpPr/>
          <p:nvPr/>
        </p:nvSpPr>
        <p:spPr>
          <a:xfrm>
            <a:off x="6751601" y="3304895"/>
            <a:ext cx="353667" cy="3404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3" name="Right Arrow 22"/>
          <p:cNvSpPr/>
          <p:nvPr/>
        </p:nvSpPr>
        <p:spPr>
          <a:xfrm>
            <a:off x="4643477" y="5055435"/>
            <a:ext cx="609746" cy="5056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4" name="TextBox 23"/>
          <p:cNvSpPr txBox="1"/>
          <p:nvPr/>
        </p:nvSpPr>
        <p:spPr>
          <a:xfrm>
            <a:off x="3864260" y="3277348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GPS/GPX localisation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003" y="5318226"/>
            <a:ext cx="1901497" cy="1055558"/>
          </a:xfrm>
          <a:prstGeom prst="rect">
            <a:avLst/>
          </a:prstGeom>
        </p:spPr>
      </p:pic>
      <p:sp>
        <p:nvSpPr>
          <p:cNvPr id="26" name="Bent-Up Arrow 25"/>
          <p:cNvSpPr/>
          <p:nvPr/>
        </p:nvSpPr>
        <p:spPr>
          <a:xfrm rot="5400000">
            <a:off x="6137293" y="5589712"/>
            <a:ext cx="668723" cy="680291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7" name="TextBox 26"/>
          <p:cNvSpPr txBox="1"/>
          <p:nvPr/>
        </p:nvSpPr>
        <p:spPr>
          <a:xfrm>
            <a:off x="5364675" y="5226164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Matlab Simulation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306997" y="4662717"/>
            <a:ext cx="3154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/>
              <a:t>Speed, Tourqe, </a:t>
            </a:r>
          </a:p>
          <a:p>
            <a:r>
              <a:rPr lang="sl-SI" sz="1200" dirty="0"/>
              <a:t>Power and battery size needed</a:t>
            </a:r>
          </a:p>
          <a:p>
            <a:r>
              <a:rPr lang="sl-SI" sz="1200" dirty="0"/>
              <a:t>with recuperation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766" y="4383325"/>
            <a:ext cx="2998259" cy="168567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738" y="32534"/>
            <a:ext cx="2234305" cy="1117153"/>
          </a:xfrm>
          <a:prstGeom prst="rect">
            <a:avLst/>
          </a:prstGeom>
        </p:spPr>
      </p:pic>
      <p:grpSp>
        <p:nvGrpSpPr>
          <p:cNvPr id="29" name="Gruppieren 12"/>
          <p:cNvGrpSpPr/>
          <p:nvPr/>
        </p:nvGrpSpPr>
        <p:grpSpPr>
          <a:xfrm>
            <a:off x="-36512" y="6381328"/>
            <a:ext cx="9180512" cy="400050"/>
            <a:chOff x="-36512" y="6309320"/>
            <a:chExt cx="9180512" cy="400050"/>
          </a:xfrm>
        </p:grpSpPr>
        <p:cxnSp>
          <p:nvCxnSpPr>
            <p:cNvPr id="30" name="Gerade Verbindung 9"/>
            <p:cNvCxnSpPr/>
            <p:nvPr/>
          </p:nvCxnSpPr>
          <p:spPr>
            <a:xfrm>
              <a:off x="-36512" y="6509345"/>
              <a:ext cx="91805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2" descr="S:\Projects\LOW-CARB\4 Templates and logos\low-carb priority symbol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309320"/>
              <a:ext cx="3162300" cy="400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feld 10"/>
            <p:cNvSpPr txBox="1"/>
            <p:nvPr/>
          </p:nvSpPr>
          <p:spPr>
            <a:xfrm>
              <a:off x="5580112" y="6352057"/>
              <a:ext cx="266429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l-SI" sz="1400" dirty="0">
                  <a:solidFill>
                    <a:schemeClr val="accent1">
                      <a:lumMod val="75000"/>
                    </a:schemeClr>
                  </a:solidFill>
                </a:rPr>
                <a:t>CIVINET WEBINAR, 19.5.2021</a:t>
              </a:r>
              <a:endParaRPr lang="en-GB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33" name="Slika 32"/>
          <p:cNvPicPr/>
          <p:nvPr/>
        </p:nvPicPr>
        <p:blipFill rotWithShape="1">
          <a:blip r:embed="rId9"/>
          <a:srcRect l="37037" t="9877" r="42328" b="58141"/>
          <a:stretch/>
        </p:blipFill>
        <p:spPr bwMode="auto">
          <a:xfrm>
            <a:off x="7864685" y="5438016"/>
            <a:ext cx="1188720" cy="1036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775117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0843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feld 2"/>
          <p:cNvSpPr txBox="1"/>
          <p:nvPr/>
        </p:nvSpPr>
        <p:spPr>
          <a:xfrm>
            <a:off x="467544" y="332656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/>
              <a:t>E-bus </a:t>
            </a:r>
            <a:r>
              <a:rPr lang="en-SI" sz="2400" b="1" dirty="0"/>
              <a:t>–</a:t>
            </a:r>
            <a:r>
              <a:rPr lang="sl-SI" sz="2400" b="1" dirty="0"/>
              <a:t> </a:t>
            </a:r>
            <a:r>
              <a:rPr lang="sl-SI" sz="2400" b="1" dirty="0" err="1"/>
              <a:t>now</a:t>
            </a:r>
            <a:r>
              <a:rPr lang="sl-SI" sz="2400" b="1" dirty="0"/>
              <a:t>, 2021 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sl-SI" dirty="0"/>
          </a:p>
        </p:txBody>
      </p:sp>
      <p:sp>
        <p:nvSpPr>
          <p:cNvPr id="6" name="TextBox 5"/>
          <p:cNvSpPr txBox="1"/>
          <p:nvPr/>
        </p:nvSpPr>
        <p:spPr>
          <a:xfrm>
            <a:off x="683568" y="1204431"/>
            <a:ext cx="5739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215900">
              <a:buFont typeface="Arial" panose="020B0604020202020204" pitchFamily="34" charset="0"/>
              <a:buChar char="•"/>
            </a:pPr>
            <a:r>
              <a:rPr lang="sl-SI" altLang="sl-SI" dirty="0" err="1"/>
              <a:t>city</a:t>
            </a:r>
            <a:r>
              <a:rPr lang="sl-SI" altLang="sl-SI" dirty="0"/>
              <a:t> centre mini e-bus (</a:t>
            </a:r>
            <a:r>
              <a:rPr lang="sl-SI" altLang="sl-SI" dirty="0" err="1"/>
              <a:t>since</a:t>
            </a:r>
            <a:r>
              <a:rPr lang="sl-SI" altLang="sl-SI" dirty="0"/>
              <a:t> 2017), 3 in </a:t>
            </a:r>
            <a:r>
              <a:rPr lang="sl-SI" altLang="sl-SI" dirty="0" err="1"/>
              <a:t>operation</a:t>
            </a:r>
            <a:r>
              <a:rPr lang="sl-SI" altLang="sl-SI" dirty="0"/>
              <a:t> in 2021</a:t>
            </a:r>
          </a:p>
          <a:p>
            <a:endParaRPr lang="en-US" dirty="0"/>
          </a:p>
        </p:txBody>
      </p:sp>
      <p:grpSp>
        <p:nvGrpSpPr>
          <p:cNvPr id="14" name="Gruppieren 12"/>
          <p:cNvGrpSpPr/>
          <p:nvPr/>
        </p:nvGrpSpPr>
        <p:grpSpPr>
          <a:xfrm>
            <a:off x="-36512" y="6381328"/>
            <a:ext cx="9180512" cy="400050"/>
            <a:chOff x="-36512" y="6309320"/>
            <a:chExt cx="9180512" cy="400050"/>
          </a:xfrm>
        </p:grpSpPr>
        <p:cxnSp>
          <p:nvCxnSpPr>
            <p:cNvPr id="15" name="Gerade Verbindung 9"/>
            <p:cNvCxnSpPr/>
            <p:nvPr/>
          </p:nvCxnSpPr>
          <p:spPr>
            <a:xfrm>
              <a:off x="-36512" y="6509345"/>
              <a:ext cx="91805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 descr="S:\Projects\LOW-CARB\4 Templates and logos\low-carb priority symbol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309320"/>
              <a:ext cx="3162300" cy="400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feld 10"/>
            <p:cNvSpPr txBox="1"/>
            <p:nvPr/>
          </p:nvSpPr>
          <p:spPr>
            <a:xfrm>
              <a:off x="5580112" y="6352057"/>
              <a:ext cx="266429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l-SI" sz="1400" dirty="0">
                  <a:solidFill>
                    <a:schemeClr val="accent1">
                      <a:lumMod val="75000"/>
                    </a:schemeClr>
                  </a:solidFill>
                </a:rPr>
                <a:t>CIVINET WEBINAR, 19.5.2021</a:t>
              </a:r>
              <a:endParaRPr lang="en-GB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4098" name="Picture 2" descr="FOTO in VIDEO: Odslej po mariborskem mestnem jedru brezplačno z Maistrom">
            <a:extLst>
              <a:ext uri="{FF2B5EF4-FFF2-40B4-BE49-F238E27FC236}">
                <a16:creationId xmlns:a16="http://schemas.microsoft.com/office/drawing/2014/main" id="{09424810-7087-4BF5-A479-9E86F92F0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51533"/>
            <a:ext cx="4716015" cy="314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F7600281-3E93-4810-99BB-78B36655623D}"/>
              </a:ext>
            </a:extLst>
          </p:cNvPr>
          <p:cNvPicPr/>
          <p:nvPr/>
        </p:nvPicPr>
        <p:blipFill rotWithShape="1">
          <a:blip r:embed="rId4"/>
          <a:srcRect l="37037" t="9877" r="42328" b="58141"/>
          <a:stretch/>
        </p:blipFill>
        <p:spPr bwMode="auto">
          <a:xfrm>
            <a:off x="7541528" y="48046"/>
            <a:ext cx="1188720" cy="1036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A3C642AA-73D2-4095-B3E4-986F55241F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028" y="3275547"/>
            <a:ext cx="4453395" cy="250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40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0843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feld 2"/>
          <p:cNvSpPr txBox="1"/>
          <p:nvPr/>
        </p:nvSpPr>
        <p:spPr>
          <a:xfrm>
            <a:off x="467544" y="332656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/>
              <a:t>E-bus </a:t>
            </a:r>
            <a:r>
              <a:rPr lang="en-SI" sz="2400" b="1" dirty="0"/>
              <a:t>–</a:t>
            </a:r>
            <a:r>
              <a:rPr lang="sl-SI" sz="2400" b="1" dirty="0"/>
              <a:t> </a:t>
            </a:r>
            <a:r>
              <a:rPr lang="sl-SI" sz="2400" b="1" dirty="0" err="1"/>
              <a:t>now</a:t>
            </a:r>
            <a:r>
              <a:rPr lang="sl-SI" sz="2400" b="1" dirty="0"/>
              <a:t>, 2021 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sl-SI" dirty="0"/>
          </a:p>
        </p:txBody>
      </p:sp>
      <p:sp>
        <p:nvSpPr>
          <p:cNvPr id="6" name="TextBox 5"/>
          <p:cNvSpPr txBox="1"/>
          <p:nvPr/>
        </p:nvSpPr>
        <p:spPr>
          <a:xfrm>
            <a:off x="754175" y="1113042"/>
            <a:ext cx="68911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l-SI" dirty="0" err="1"/>
              <a:t>public</a:t>
            </a:r>
            <a:r>
              <a:rPr lang="sl-SI" dirty="0"/>
              <a:t> </a:t>
            </a:r>
            <a:r>
              <a:rPr lang="sl-SI" dirty="0" err="1"/>
              <a:t>procurement</a:t>
            </a:r>
            <a:r>
              <a:rPr lang="sl-SI" dirty="0"/>
              <a:t> </a:t>
            </a:r>
            <a:r>
              <a:rPr lang="sl-SI" dirty="0" err="1"/>
              <a:t>for</a:t>
            </a:r>
            <a:r>
              <a:rPr lang="sl-SI" dirty="0"/>
              <a:t> 5 </a:t>
            </a:r>
            <a:r>
              <a:rPr lang="sl-SI" dirty="0" err="1"/>
              <a:t>full</a:t>
            </a:r>
            <a:r>
              <a:rPr lang="sl-SI" dirty="0"/>
              <a:t> </a:t>
            </a:r>
            <a:r>
              <a:rPr lang="sl-SI" dirty="0" err="1"/>
              <a:t>electric</a:t>
            </a:r>
            <a:r>
              <a:rPr lang="sl-SI" dirty="0"/>
              <a:t> </a:t>
            </a:r>
            <a:r>
              <a:rPr lang="sl-SI" dirty="0" err="1"/>
              <a:t>buses</a:t>
            </a:r>
            <a:r>
              <a:rPr lang="sl-SI" dirty="0"/>
              <a:t>, JUNE 2021</a:t>
            </a:r>
          </a:p>
          <a:p>
            <a:pPr marL="285750" indent="-285750">
              <a:buFontTx/>
              <a:buChar char="-"/>
            </a:pPr>
            <a:r>
              <a:rPr lang="sl-SI" dirty="0" err="1"/>
              <a:t>Public</a:t>
            </a:r>
            <a:r>
              <a:rPr lang="sl-SI" dirty="0"/>
              <a:t> </a:t>
            </a:r>
            <a:r>
              <a:rPr lang="sl-SI" dirty="0" err="1"/>
              <a:t>procurement</a:t>
            </a:r>
            <a:r>
              <a:rPr lang="sl-SI" dirty="0"/>
              <a:t> </a:t>
            </a:r>
            <a:r>
              <a:rPr lang="sl-SI" dirty="0" err="1"/>
              <a:t>for</a:t>
            </a:r>
            <a:r>
              <a:rPr lang="sl-SI" dirty="0"/>
              <a:t> 2 </a:t>
            </a:r>
            <a:r>
              <a:rPr lang="sl-SI" dirty="0" err="1"/>
              <a:t>fast</a:t>
            </a:r>
            <a:r>
              <a:rPr lang="sl-SI" dirty="0"/>
              <a:t> </a:t>
            </a:r>
            <a:r>
              <a:rPr lang="sl-SI" dirty="0" err="1"/>
              <a:t>charger</a:t>
            </a:r>
            <a:r>
              <a:rPr lang="sl-SI" dirty="0"/>
              <a:t> 150kW </a:t>
            </a:r>
            <a:r>
              <a:rPr lang="sl-SI" dirty="0" err="1"/>
              <a:t>and</a:t>
            </a:r>
            <a:r>
              <a:rPr lang="sl-SI" dirty="0"/>
              <a:t> 300kW, JUNE 2021</a:t>
            </a:r>
          </a:p>
          <a:p>
            <a:endParaRPr lang="en-US" dirty="0"/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738" y="32534"/>
            <a:ext cx="2234305" cy="1117153"/>
          </a:xfrm>
          <a:prstGeom prst="rect">
            <a:avLst/>
          </a:prstGeom>
        </p:spPr>
      </p:pic>
      <p:grpSp>
        <p:nvGrpSpPr>
          <p:cNvPr id="14" name="Gruppieren 12"/>
          <p:cNvGrpSpPr/>
          <p:nvPr/>
        </p:nvGrpSpPr>
        <p:grpSpPr>
          <a:xfrm>
            <a:off x="-36512" y="6381328"/>
            <a:ext cx="9180512" cy="400050"/>
            <a:chOff x="-36512" y="6309320"/>
            <a:chExt cx="9180512" cy="400050"/>
          </a:xfrm>
        </p:grpSpPr>
        <p:cxnSp>
          <p:nvCxnSpPr>
            <p:cNvPr id="15" name="Gerade Verbindung 9"/>
            <p:cNvCxnSpPr/>
            <p:nvPr/>
          </p:nvCxnSpPr>
          <p:spPr>
            <a:xfrm>
              <a:off x="-36512" y="6509345"/>
              <a:ext cx="91805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 descr="S:\Projects\LOW-CARB\4 Templates and logos\low-carb priority symbol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309320"/>
              <a:ext cx="3162300" cy="400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feld 10"/>
            <p:cNvSpPr txBox="1"/>
            <p:nvPr/>
          </p:nvSpPr>
          <p:spPr>
            <a:xfrm>
              <a:off x="5580112" y="6352057"/>
              <a:ext cx="266429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l-SI" sz="1400" dirty="0">
                  <a:solidFill>
                    <a:schemeClr val="accent1">
                      <a:lumMod val="75000"/>
                    </a:schemeClr>
                  </a:solidFill>
                </a:rPr>
                <a:t>CIVINET WEBINAR, 19.5.2021</a:t>
              </a:r>
              <a:endParaRPr lang="en-GB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" y="1739217"/>
            <a:ext cx="3995936" cy="299695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3" b="24103"/>
          <a:stretch/>
        </p:blipFill>
        <p:spPr>
          <a:xfrm>
            <a:off x="4357184" y="1750572"/>
            <a:ext cx="4668011" cy="2376264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" b="6587"/>
          <a:stretch/>
        </p:blipFill>
        <p:spPr>
          <a:xfrm>
            <a:off x="4343568" y="3867704"/>
            <a:ext cx="4695242" cy="2592288"/>
          </a:xfrm>
          <a:prstGeom prst="rect">
            <a:avLst/>
          </a:prstGeom>
        </p:spPr>
      </p:pic>
      <p:pic>
        <p:nvPicPr>
          <p:cNvPr id="18" name="Slika 17"/>
          <p:cNvPicPr/>
          <p:nvPr/>
        </p:nvPicPr>
        <p:blipFill rotWithShape="1">
          <a:blip r:embed="rId7"/>
          <a:srcRect l="37037" t="9877" r="42328" b="58141"/>
          <a:stretch/>
        </p:blipFill>
        <p:spPr bwMode="auto">
          <a:xfrm>
            <a:off x="185084" y="5148498"/>
            <a:ext cx="1188720" cy="1036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486118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0843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feld 3"/>
          <p:cNvSpPr txBox="1"/>
          <p:nvPr/>
        </p:nvSpPr>
        <p:spPr>
          <a:xfrm>
            <a:off x="1331640" y="2564904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/>
              <a:t>Thank</a:t>
            </a:r>
            <a:r>
              <a:rPr lang="de-DE" sz="3200" b="1" dirty="0"/>
              <a:t> </a:t>
            </a:r>
            <a:r>
              <a:rPr lang="de-DE" sz="3200" b="1" dirty="0" err="1"/>
              <a:t>you</a:t>
            </a:r>
            <a:r>
              <a:rPr lang="de-DE" sz="3200" b="1" dirty="0"/>
              <a:t> </a:t>
            </a:r>
            <a:r>
              <a:rPr lang="de-DE" sz="3200" b="1" dirty="0" err="1"/>
              <a:t>for</a:t>
            </a:r>
            <a:r>
              <a:rPr lang="de-DE" sz="3200" b="1" dirty="0"/>
              <a:t> </a:t>
            </a:r>
            <a:r>
              <a:rPr lang="de-DE" sz="3200" b="1" dirty="0" err="1"/>
              <a:t>your</a:t>
            </a:r>
            <a:r>
              <a:rPr lang="de-DE" sz="3200" b="1" dirty="0"/>
              <a:t> </a:t>
            </a:r>
            <a:r>
              <a:rPr lang="de-DE" sz="3200" b="1" dirty="0" err="1"/>
              <a:t>attention</a:t>
            </a:r>
            <a:r>
              <a:rPr lang="de-DE" sz="3200" b="1" dirty="0"/>
              <a:t>!</a:t>
            </a:r>
            <a:endParaRPr lang="en-GB" sz="3200" b="1" dirty="0"/>
          </a:p>
        </p:txBody>
      </p:sp>
      <p:sp>
        <p:nvSpPr>
          <p:cNvPr id="12" name="Textfeld 11"/>
          <p:cNvSpPr txBox="1"/>
          <p:nvPr/>
        </p:nvSpPr>
        <p:spPr>
          <a:xfrm>
            <a:off x="1331640" y="3337247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pc="100" dirty="0">
                <a:solidFill>
                  <a:srgbClr val="FF0000"/>
                </a:solidFill>
              </a:rPr>
              <a:t>Aleš KLINC</a:t>
            </a:r>
          </a:p>
          <a:p>
            <a:pPr algn="ctr"/>
            <a:r>
              <a:rPr lang="sl-SI" spc="100" dirty="0">
                <a:solidFill>
                  <a:srgbClr val="FF0000"/>
                </a:solidFill>
                <a:hlinkClick r:id="rId2"/>
              </a:rPr>
              <a:t>ales.klinc@maribor.si</a:t>
            </a:r>
            <a:r>
              <a:rPr lang="sl-SI" spc="100" dirty="0">
                <a:solidFill>
                  <a:srgbClr val="FF0000"/>
                </a:solidFill>
              </a:rPr>
              <a:t> </a:t>
            </a:r>
            <a:endParaRPr lang="en-GB" spc="100" dirty="0">
              <a:solidFill>
                <a:srgbClr val="FF0000"/>
              </a:solidFill>
            </a:endParaRPr>
          </a:p>
        </p:txBody>
      </p:sp>
      <p:pic>
        <p:nvPicPr>
          <p:cNvPr id="9" name="Picture 2" descr="Tomo PodstenÅ¡ek: Impulzi - cena molka | MARÅ ">
            <a:extLst>
              <a:ext uri="{FF2B5EF4-FFF2-40B4-BE49-F238E27FC236}">
                <a16:creationId xmlns:a16="http://schemas.microsoft.com/office/drawing/2014/main" id="{C31FB005-AC07-43E8-A63E-876F38E4F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238349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pieren 12"/>
          <p:cNvGrpSpPr/>
          <p:nvPr/>
        </p:nvGrpSpPr>
        <p:grpSpPr>
          <a:xfrm>
            <a:off x="-36512" y="6381328"/>
            <a:ext cx="9180512" cy="400050"/>
            <a:chOff x="-36512" y="6309320"/>
            <a:chExt cx="9180512" cy="400050"/>
          </a:xfrm>
        </p:grpSpPr>
        <p:cxnSp>
          <p:nvCxnSpPr>
            <p:cNvPr id="15" name="Gerade Verbindung 9"/>
            <p:cNvCxnSpPr/>
            <p:nvPr/>
          </p:nvCxnSpPr>
          <p:spPr>
            <a:xfrm>
              <a:off x="-36512" y="6509345"/>
              <a:ext cx="91805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 descr="S:\Projects\LOW-CARB\4 Templates and logos\low-carb priority symbol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309320"/>
              <a:ext cx="3162300" cy="400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feld 10"/>
            <p:cNvSpPr txBox="1"/>
            <p:nvPr/>
          </p:nvSpPr>
          <p:spPr>
            <a:xfrm>
              <a:off x="5580112" y="6352057"/>
              <a:ext cx="266429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l-SI" sz="1400" dirty="0">
                  <a:solidFill>
                    <a:schemeClr val="accent1">
                      <a:lumMod val="75000"/>
                    </a:schemeClr>
                  </a:solidFill>
                </a:rPr>
                <a:t>CIVINET WEBINAR, 19.5.2021</a:t>
              </a:r>
              <a:endParaRPr lang="en-GB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19" name="Slika 18"/>
          <p:cNvPicPr/>
          <p:nvPr/>
        </p:nvPicPr>
        <p:blipFill rotWithShape="1">
          <a:blip r:embed="rId5"/>
          <a:srcRect l="37037" t="9877" r="42328" b="58141"/>
          <a:stretch/>
        </p:blipFill>
        <p:spPr bwMode="auto">
          <a:xfrm>
            <a:off x="7848364" y="48046"/>
            <a:ext cx="1188720" cy="1036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2020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0843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feld 2"/>
          <p:cNvSpPr txBox="1"/>
          <p:nvPr/>
        </p:nvSpPr>
        <p:spPr>
          <a:xfrm>
            <a:off x="467544" y="332656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MUNICIPALITY OF MARIBOR</a:t>
            </a:r>
          </a:p>
        </p:txBody>
      </p:sp>
      <p:sp>
        <p:nvSpPr>
          <p:cNvPr id="9" name="Textfeld 14">
            <a:extLst>
              <a:ext uri="{FF2B5EF4-FFF2-40B4-BE49-F238E27FC236}">
                <a16:creationId xmlns:a16="http://schemas.microsoft.com/office/drawing/2014/main" id="{6EB97284-59BB-464A-9542-6BDDB55FF8BE}"/>
              </a:ext>
            </a:extLst>
          </p:cNvPr>
          <p:cNvSpPr txBox="1"/>
          <p:nvPr/>
        </p:nvSpPr>
        <p:spPr>
          <a:xfrm>
            <a:off x="107504" y="1216758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Municipality of Maribor (MOM) </a:t>
            </a:r>
            <a:r>
              <a:rPr lang="en-US" dirty="0"/>
              <a:t>is the second largest city in Slovenia and the central local community in the </a:t>
            </a:r>
            <a:r>
              <a:rPr lang="en-US" dirty="0" err="1"/>
              <a:t>Podravska</a:t>
            </a:r>
            <a:r>
              <a:rPr lang="en-US" dirty="0"/>
              <a:t> region</a:t>
            </a:r>
            <a:r>
              <a:rPr lang="sl-SI" dirty="0"/>
              <a:t>.  (112000 inhabitants - 20000 students, 15000 schoolchildren), 147 m2 </a:t>
            </a:r>
          </a:p>
        </p:txBody>
      </p:sp>
      <p:pic>
        <p:nvPicPr>
          <p:cNvPr id="12" name="Slika 11"/>
          <p:cNvPicPr/>
          <p:nvPr/>
        </p:nvPicPr>
        <p:blipFill rotWithShape="1">
          <a:blip r:embed="rId3"/>
          <a:srcRect l="37037" t="9877" r="42328" b="58141"/>
          <a:stretch/>
        </p:blipFill>
        <p:spPr bwMode="auto">
          <a:xfrm>
            <a:off x="7541528" y="48046"/>
            <a:ext cx="1188720" cy="1036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8" name="Gruppieren 12"/>
          <p:cNvGrpSpPr/>
          <p:nvPr/>
        </p:nvGrpSpPr>
        <p:grpSpPr>
          <a:xfrm>
            <a:off x="-36512" y="6381328"/>
            <a:ext cx="9180512" cy="400050"/>
            <a:chOff x="-36512" y="6309320"/>
            <a:chExt cx="9180512" cy="400050"/>
          </a:xfrm>
        </p:grpSpPr>
        <p:cxnSp>
          <p:nvCxnSpPr>
            <p:cNvPr id="19" name="Gerade Verbindung 9"/>
            <p:cNvCxnSpPr/>
            <p:nvPr/>
          </p:nvCxnSpPr>
          <p:spPr>
            <a:xfrm>
              <a:off x="-36512" y="6509345"/>
              <a:ext cx="91805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 descr="S:\Projects\LOW-CARB\4 Templates and logos\low-carb priority symbol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309320"/>
              <a:ext cx="3162300" cy="400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feld 10"/>
            <p:cNvSpPr txBox="1"/>
            <p:nvPr/>
          </p:nvSpPr>
          <p:spPr>
            <a:xfrm>
              <a:off x="5580112" y="6352057"/>
              <a:ext cx="266429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l-SI" sz="1400" dirty="0">
                  <a:solidFill>
                    <a:schemeClr val="accent1">
                      <a:lumMod val="75000"/>
                    </a:schemeClr>
                  </a:solidFill>
                </a:rPr>
                <a:t>CIVINET WEBINAR, 19.5.2021</a:t>
              </a:r>
              <a:endParaRPr lang="en-GB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6" name="Slika 5">
            <a:extLst>
              <a:ext uri="{FF2B5EF4-FFF2-40B4-BE49-F238E27FC236}">
                <a16:creationId xmlns:a16="http://schemas.microsoft.com/office/drawing/2014/main" id="{C5308813-3BEC-4B9A-A72E-10C0A1E48E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012542"/>
            <a:ext cx="5960613" cy="3971448"/>
          </a:xfrm>
          <a:prstGeom prst="rect">
            <a:avLst/>
          </a:prstGeom>
        </p:spPr>
      </p:pic>
      <p:sp>
        <p:nvSpPr>
          <p:cNvPr id="13" name="Textfeld 14">
            <a:extLst>
              <a:ext uri="{FF2B5EF4-FFF2-40B4-BE49-F238E27FC236}">
                <a16:creationId xmlns:a16="http://schemas.microsoft.com/office/drawing/2014/main" id="{500BCAAC-FFEA-40BE-B8ED-3D9CF3C1916D}"/>
              </a:ext>
            </a:extLst>
          </p:cNvPr>
          <p:cNvSpPr txBox="1"/>
          <p:nvPr/>
        </p:nvSpPr>
        <p:spPr>
          <a:xfrm>
            <a:off x="107504" y="2482258"/>
            <a:ext cx="25459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MOM is </a:t>
            </a:r>
            <a:r>
              <a:rPr lang="en-US" dirty="0"/>
              <a:t>the public decision</a:t>
            </a:r>
            <a:r>
              <a:rPr lang="sl-SI" dirty="0"/>
              <a:t> </a:t>
            </a:r>
            <a:r>
              <a:rPr lang="en-US" dirty="0"/>
              <a:t>-making body for transport planning incl. infrastructure and is responsible for public </a:t>
            </a:r>
            <a:r>
              <a:rPr lang="sl-SI" dirty="0"/>
              <a:t>t</a:t>
            </a:r>
            <a:r>
              <a:rPr lang="en-US" dirty="0" err="1"/>
              <a:t>ransport</a:t>
            </a:r>
            <a:r>
              <a:rPr lang="en-US" dirty="0"/>
              <a:t> infrastructure </a:t>
            </a:r>
            <a:endParaRPr lang="sl-SI" dirty="0"/>
          </a:p>
          <a:p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err="1"/>
              <a:t>Responsible</a:t>
            </a:r>
            <a:r>
              <a:rPr lang="sl-SI" dirty="0"/>
              <a:t>: Public utility and traffic department</a:t>
            </a:r>
          </a:p>
        </p:txBody>
      </p:sp>
    </p:spTree>
    <p:extLst>
      <p:ext uri="{BB962C8B-B14F-4D97-AF65-F5344CB8AC3E}">
        <p14:creationId xmlns:p14="http://schemas.microsoft.com/office/powerpoint/2010/main" val="3919203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0843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feld 14">
            <a:extLst>
              <a:ext uri="{FF2B5EF4-FFF2-40B4-BE49-F238E27FC236}">
                <a16:creationId xmlns:a16="http://schemas.microsoft.com/office/drawing/2014/main" id="{6EB97284-59BB-464A-9542-6BDDB55FF8BE}"/>
              </a:ext>
            </a:extLst>
          </p:cNvPr>
          <p:cNvSpPr txBox="1"/>
          <p:nvPr/>
        </p:nvSpPr>
        <p:spPr>
          <a:xfrm>
            <a:off x="467544" y="1484785"/>
            <a:ext cx="439248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/>
              <a:t>SUMP – adopted by city council in august 2015 </a:t>
            </a:r>
          </a:p>
          <a:p>
            <a:r>
              <a:rPr lang="sl-SI" sz="2400" dirty="0"/>
              <a:t>- </a:t>
            </a:r>
            <a:r>
              <a:rPr lang="sl-SI" sz="2000" dirty="0"/>
              <a:t>no energent for bus service favorised</a:t>
            </a:r>
          </a:p>
          <a:p>
            <a:pPr>
              <a:buFontTx/>
              <a:buChar char="-"/>
            </a:pPr>
            <a:r>
              <a:rPr lang="sl-SI" sz="2000" dirty="0"/>
              <a:t> </a:t>
            </a:r>
            <a:r>
              <a:rPr lang="sl-SI" sz="2000" dirty="0" err="1"/>
              <a:t>Increase</a:t>
            </a:r>
            <a:r>
              <a:rPr lang="sl-SI" sz="2000" dirty="0"/>
              <a:t> quality of service (faster service (15 km/h), headway – 7 minutes on main corridors) </a:t>
            </a:r>
          </a:p>
          <a:p>
            <a:pPr>
              <a:buFontTx/>
              <a:buChar char="-"/>
            </a:pPr>
            <a:r>
              <a:rPr lang="sl-SI" sz="2000" dirty="0"/>
              <a:t>40 </a:t>
            </a:r>
            <a:r>
              <a:rPr lang="sl-SI" sz="2000" dirty="0" err="1"/>
              <a:t>new</a:t>
            </a:r>
            <a:r>
              <a:rPr lang="sl-SI" sz="2000" dirty="0"/>
              <a:t> </a:t>
            </a:r>
            <a:r>
              <a:rPr lang="sl-SI" sz="2000" dirty="0" err="1"/>
              <a:t>buses</a:t>
            </a:r>
            <a:r>
              <a:rPr lang="sl-SI" sz="2000" dirty="0"/>
              <a:t> (20 </a:t>
            </a:r>
            <a:r>
              <a:rPr lang="sl-SI" sz="2000" dirty="0" err="1"/>
              <a:t>for</a:t>
            </a:r>
            <a:r>
              <a:rPr lang="sl-SI" sz="2000" dirty="0"/>
              <a:t> </a:t>
            </a:r>
            <a:r>
              <a:rPr lang="sl-SI" sz="2000" dirty="0" err="1"/>
              <a:t>replacement</a:t>
            </a:r>
            <a:r>
              <a:rPr lang="sl-SI" sz="2000" dirty="0"/>
              <a:t>, 20 </a:t>
            </a:r>
            <a:r>
              <a:rPr lang="sl-SI" sz="2000" dirty="0" err="1"/>
              <a:t>new</a:t>
            </a:r>
            <a:r>
              <a:rPr lang="sl-SI" sz="2000" dirty="0"/>
              <a:t>) </a:t>
            </a:r>
          </a:p>
          <a:p>
            <a:pPr>
              <a:buFontTx/>
              <a:buChar char="-"/>
            </a:pPr>
            <a:endParaRPr lang="sl-SI" sz="2000" dirty="0"/>
          </a:p>
          <a:p>
            <a:r>
              <a:rPr lang="sl-SI" sz="2400" dirty="0"/>
              <a:t>- </a:t>
            </a:r>
            <a:r>
              <a:rPr lang="en-US" sz="2400" b="1" dirty="0"/>
              <a:t>SEAP </a:t>
            </a:r>
            <a:r>
              <a:rPr lang="sl-SI" sz="2400" b="1" dirty="0"/>
              <a:t> aim </a:t>
            </a:r>
            <a:r>
              <a:rPr lang="en-US" sz="2400" dirty="0"/>
              <a:t>reducing the energy consumption of the transport system by 3%</a:t>
            </a:r>
            <a:endParaRPr lang="sl-SI" sz="2400" dirty="0"/>
          </a:p>
        </p:txBody>
      </p:sp>
      <p:pic>
        <p:nvPicPr>
          <p:cNvPr id="6" name="Picture 5" descr="A view of a city street&#10;&#10;Description automatically generated">
            <a:extLst>
              <a:ext uri="{FF2B5EF4-FFF2-40B4-BE49-F238E27FC236}">
                <a16:creationId xmlns:a16="http://schemas.microsoft.com/office/drawing/2014/main" id="{97167009-B292-4146-958A-7A79372344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9" t="12347"/>
          <a:stretch/>
        </p:blipFill>
        <p:spPr>
          <a:xfrm>
            <a:off x="5220072" y="1096626"/>
            <a:ext cx="3791862" cy="5217166"/>
          </a:xfrm>
          <a:prstGeom prst="rect">
            <a:avLst/>
          </a:prstGeom>
        </p:spPr>
      </p:pic>
      <p:sp>
        <p:nvSpPr>
          <p:cNvPr id="12" name="Textfeld 2">
            <a:extLst>
              <a:ext uri="{FF2B5EF4-FFF2-40B4-BE49-F238E27FC236}">
                <a16:creationId xmlns:a16="http://schemas.microsoft.com/office/drawing/2014/main" id="{70A2B0D1-1FCE-4B29-BD38-B6C847BB161A}"/>
              </a:ext>
            </a:extLst>
          </p:cNvPr>
          <p:cNvSpPr txBox="1"/>
          <p:nvPr/>
        </p:nvSpPr>
        <p:spPr>
          <a:xfrm>
            <a:off x="467544" y="332656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MUNICIPALITY OF MARIBOR</a:t>
            </a:r>
            <a:r>
              <a:rPr lang="sl-SI" sz="2400" b="1" dirty="0"/>
              <a:t> </a:t>
            </a:r>
            <a:r>
              <a:rPr lang="en-SI" sz="2400" b="1" dirty="0"/>
              <a:t>–</a:t>
            </a:r>
            <a:r>
              <a:rPr lang="sl-SI" sz="2400" b="1" dirty="0"/>
              <a:t> Strategic documents</a:t>
            </a:r>
            <a:endParaRPr lang="de-DE" sz="2400" b="1" dirty="0"/>
          </a:p>
        </p:txBody>
      </p:sp>
      <p:grpSp>
        <p:nvGrpSpPr>
          <p:cNvPr id="14" name="Gruppieren 12"/>
          <p:cNvGrpSpPr/>
          <p:nvPr/>
        </p:nvGrpSpPr>
        <p:grpSpPr>
          <a:xfrm>
            <a:off x="17748" y="6349699"/>
            <a:ext cx="9180512" cy="400050"/>
            <a:chOff x="-36512" y="6309320"/>
            <a:chExt cx="9180512" cy="400050"/>
          </a:xfrm>
        </p:grpSpPr>
        <p:cxnSp>
          <p:nvCxnSpPr>
            <p:cNvPr id="15" name="Gerade Verbindung 9"/>
            <p:cNvCxnSpPr/>
            <p:nvPr/>
          </p:nvCxnSpPr>
          <p:spPr>
            <a:xfrm>
              <a:off x="-36512" y="6509345"/>
              <a:ext cx="91805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 descr="S:\Projects\LOW-CARB\4 Templates and logos\low-carb priority symbol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309320"/>
              <a:ext cx="3162300" cy="400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feld 10"/>
            <p:cNvSpPr txBox="1"/>
            <p:nvPr/>
          </p:nvSpPr>
          <p:spPr>
            <a:xfrm>
              <a:off x="5580112" y="6352057"/>
              <a:ext cx="266429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l-SI" sz="1400" dirty="0">
                  <a:solidFill>
                    <a:schemeClr val="accent1">
                      <a:lumMod val="75000"/>
                    </a:schemeClr>
                  </a:solidFill>
                </a:rPr>
                <a:t>CIVINET WEBINAR, 19.5.2021</a:t>
              </a:r>
              <a:endParaRPr lang="en-GB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18" name="Slika 17"/>
          <p:cNvPicPr/>
          <p:nvPr/>
        </p:nvPicPr>
        <p:blipFill rotWithShape="1">
          <a:blip r:embed="rId5"/>
          <a:srcRect l="37037" t="9877" r="42328" b="58141"/>
          <a:stretch/>
        </p:blipFill>
        <p:spPr bwMode="auto">
          <a:xfrm>
            <a:off x="7541528" y="48046"/>
            <a:ext cx="1188720" cy="1036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04147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0843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feld 14">
            <a:extLst>
              <a:ext uri="{FF2B5EF4-FFF2-40B4-BE49-F238E27FC236}">
                <a16:creationId xmlns:a16="http://schemas.microsoft.com/office/drawing/2014/main" id="{6EB97284-59BB-464A-9542-6BDDB55FF8BE}"/>
              </a:ext>
            </a:extLst>
          </p:cNvPr>
          <p:cNvSpPr txBox="1"/>
          <p:nvPr/>
        </p:nvSpPr>
        <p:spPr>
          <a:xfrm>
            <a:off x="455471" y="1349309"/>
            <a:ext cx="5400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buFont typeface="Wingdings" pitchFamily="2" charset="2"/>
              <a:buChar char="Ø"/>
            </a:pPr>
            <a:r>
              <a:rPr lang="sl-SI" dirty="0">
                <a:latin typeface="Tahoma" pitchFamily="34" charset="0"/>
                <a:ea typeface="Tahoma" pitchFamily="34" charset="0"/>
                <a:cs typeface="Tahoma" pitchFamily="34" charset="0"/>
              </a:rPr>
              <a:t>One municipaliy owned PT operator – MARPROM </a:t>
            </a:r>
          </a:p>
          <a:p>
            <a:pPr marL="214313" indent="-214313" algn="just">
              <a:buFont typeface="Wingdings" pitchFamily="2" charset="2"/>
              <a:buChar char="Ø"/>
            </a:pPr>
            <a:endParaRPr lang="sl-SI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14313" indent="-214313" algn="just">
              <a:buFont typeface="Wingdings" pitchFamily="2" charset="2"/>
              <a:buChar char="Ø"/>
            </a:pPr>
            <a:r>
              <a:rPr lang="sl-SI" dirty="0">
                <a:latin typeface="Tahoma" pitchFamily="34" charset="0"/>
                <a:ea typeface="Tahoma" pitchFamily="34" charset="0"/>
                <a:cs typeface="Tahoma" pitchFamily="34" charset="0"/>
              </a:rPr>
              <a:t>21 city bus lines with 230 km total lenght</a:t>
            </a:r>
          </a:p>
          <a:p>
            <a:pPr marL="214313" indent="-214313" algn="just">
              <a:buFont typeface="Wingdings" pitchFamily="2" charset="2"/>
              <a:buChar char="Ø"/>
            </a:pPr>
            <a:endParaRPr lang="sl-SI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14313" indent="-214313" algn="just">
              <a:buFont typeface="Wingdings" pitchFamily="2" charset="2"/>
              <a:buChar char="Ø"/>
            </a:pPr>
            <a:r>
              <a:rPr lang="sl-SI" dirty="0">
                <a:latin typeface="Tahoma" pitchFamily="34" charset="0"/>
                <a:ea typeface="Tahoma" pitchFamily="34" charset="0"/>
                <a:cs typeface="Tahoma" pitchFamily="34" charset="0"/>
              </a:rPr>
              <a:t>68 buses (capacity - 1.550  sits, 2.246 stands)</a:t>
            </a:r>
          </a:p>
          <a:p>
            <a:pPr marL="214313" indent="-214313" algn="just">
              <a:buFont typeface="Wingdings" pitchFamily="2" charset="2"/>
              <a:buChar char="Ø"/>
            </a:pPr>
            <a:endParaRPr lang="sl-SI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14313" indent="-214313" algn="just">
              <a:buFont typeface="Wingdings" pitchFamily="2" charset="2"/>
              <a:buChar char="Ø"/>
            </a:pPr>
            <a:r>
              <a:rPr lang="sl-SI" dirty="0">
                <a:latin typeface="Tahoma" pitchFamily="34" charset="0"/>
                <a:ea typeface="Tahoma" pitchFamily="34" charset="0"/>
                <a:cs typeface="Tahoma" pitchFamily="34" charset="0"/>
              </a:rPr>
              <a:t>70,6 % diesel buses, 26,4 % CNG, 3 ebus </a:t>
            </a:r>
            <a:r>
              <a:rPr lang="en-SI" dirty="0">
                <a:latin typeface="Tahoma" pitchFamily="34" charset="0"/>
                <a:ea typeface="Tahoma" pitchFamily="34" charset="0"/>
                <a:cs typeface="Tahoma" pitchFamily="34" charset="0"/>
              </a:rPr>
              <a:t>–</a:t>
            </a:r>
            <a:r>
              <a:rPr lang="sl-SI" dirty="0">
                <a:latin typeface="Tahoma" pitchFamily="34" charset="0"/>
                <a:ea typeface="Tahoma" pitchFamily="34" charset="0"/>
                <a:cs typeface="Tahoma" pitchFamily="34" charset="0"/>
              </a:rPr>
              <a:t> pedestrian zone, 1 electric hybrid</a:t>
            </a:r>
          </a:p>
          <a:p>
            <a:pPr marL="214313" indent="-214313" algn="just">
              <a:buFont typeface="Wingdings" pitchFamily="2" charset="2"/>
              <a:buChar char="Ø"/>
            </a:pPr>
            <a:endParaRPr lang="sl-SI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14313" indent="-214313" algn="just">
              <a:buFont typeface="Wingdings" pitchFamily="2" charset="2"/>
              <a:buChar char="Ø"/>
            </a:pPr>
            <a:r>
              <a:rPr lang="sl-SI" dirty="0">
                <a:latin typeface="Tahoma" pitchFamily="34" charset="0"/>
                <a:ea typeface="Tahoma" pitchFamily="34" charset="0"/>
                <a:cs typeface="Tahoma" pitchFamily="34" charset="0"/>
              </a:rPr>
              <a:t>Avarage age of buses 11,3 in 2014; 5,8 in 2018</a:t>
            </a:r>
          </a:p>
          <a:p>
            <a:pPr marL="214313" indent="-214313" algn="just">
              <a:buFont typeface="Wingdings" pitchFamily="2" charset="2"/>
              <a:buChar char="Ø"/>
            </a:pPr>
            <a:endParaRPr lang="sl-SI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14313" indent="-214313" algn="just">
              <a:buFont typeface="Wingdings" pitchFamily="2" charset="2"/>
              <a:buChar char="Ø"/>
            </a:pPr>
            <a:r>
              <a:rPr lang="sl-SI" dirty="0">
                <a:latin typeface="Tahoma" pitchFamily="34" charset="0"/>
                <a:ea typeface="Tahoma" pitchFamily="34" charset="0"/>
                <a:cs typeface="Tahoma" pitchFamily="34" charset="0"/>
              </a:rPr>
              <a:t>121 drivers</a:t>
            </a:r>
          </a:p>
          <a:p>
            <a:pPr marL="214313" indent="-214313" algn="just">
              <a:buFont typeface="Wingdings" pitchFamily="2" charset="2"/>
              <a:buChar char="Ø"/>
            </a:pPr>
            <a:endParaRPr lang="sl-SI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14313" indent="-214313" algn="just">
              <a:buFont typeface="Wingdings" pitchFamily="2" charset="2"/>
              <a:buChar char="Ø"/>
            </a:pPr>
            <a:r>
              <a:rPr lang="sl-SI" dirty="0">
                <a:latin typeface="Tahoma" pitchFamily="34" charset="0"/>
                <a:ea typeface="Tahoma" pitchFamily="34" charset="0"/>
                <a:cs typeface="Tahoma" pitchFamily="34" charset="0"/>
              </a:rPr>
              <a:t>2,8 mil km on yearly basis </a:t>
            </a:r>
          </a:p>
          <a:p>
            <a:pPr marL="214313" indent="-214313" algn="just">
              <a:buFont typeface="Wingdings" pitchFamily="2" charset="2"/>
              <a:buChar char="Ø"/>
            </a:pPr>
            <a:endParaRPr lang="sl-SI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14313" indent="-214313" algn="just">
              <a:buFont typeface="Wingdings" pitchFamily="2" charset="2"/>
              <a:buChar char="Ø"/>
            </a:pPr>
            <a:r>
              <a:rPr lang="sl-SI" dirty="0">
                <a:latin typeface="Tahoma" pitchFamily="34" charset="0"/>
                <a:ea typeface="Tahoma" pitchFamily="34" charset="0"/>
                <a:cs typeface="Tahoma" pitchFamily="34" charset="0"/>
              </a:rPr>
              <a:t>Budget 6,3 mil. € (Subsidy 4,1 mil. €)</a:t>
            </a:r>
          </a:p>
        </p:txBody>
      </p:sp>
      <p:sp>
        <p:nvSpPr>
          <p:cNvPr id="12" name="Textfeld 2">
            <a:extLst>
              <a:ext uri="{FF2B5EF4-FFF2-40B4-BE49-F238E27FC236}">
                <a16:creationId xmlns:a16="http://schemas.microsoft.com/office/drawing/2014/main" id="{70A2B0D1-1FCE-4B29-BD38-B6C847BB161A}"/>
              </a:ext>
            </a:extLst>
          </p:cNvPr>
          <p:cNvSpPr txBox="1"/>
          <p:nvPr/>
        </p:nvSpPr>
        <p:spPr>
          <a:xfrm>
            <a:off x="467544" y="332656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City bus service in Maribor </a:t>
            </a:r>
            <a:endParaRPr lang="de-DE" sz="2400" b="1" dirty="0"/>
          </a:p>
        </p:txBody>
      </p:sp>
      <p:graphicFrame>
        <p:nvGraphicFramePr>
          <p:cNvPr id="15" name="Označba mesta vsebin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4801773"/>
              </p:ext>
            </p:extLst>
          </p:nvPr>
        </p:nvGraphicFramePr>
        <p:xfrm>
          <a:off x="6111513" y="1324566"/>
          <a:ext cx="1800225" cy="24328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6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1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Standard</a:t>
                      </a:r>
                      <a:endParaRPr lang="sl-SI" sz="110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 err="1">
                          <a:effectLst/>
                        </a:rPr>
                        <a:t>Number</a:t>
                      </a:r>
                      <a:endParaRPr lang="sl-SI" sz="110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58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EURO 1</a:t>
                      </a:r>
                      <a:endParaRPr lang="sl-SI" sz="110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0</a:t>
                      </a:r>
                      <a:endParaRPr lang="sl-SI" sz="110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58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EURO 2</a:t>
                      </a:r>
                      <a:endParaRPr lang="sl-SI" sz="110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sl-SI" sz="110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58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EURO 3</a:t>
                      </a:r>
                      <a:endParaRPr lang="sl-SI" sz="110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sl-SI" sz="110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658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EURO 4</a:t>
                      </a:r>
                      <a:endParaRPr lang="sl-SI" sz="110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sl-SI" sz="110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658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EURO 5</a:t>
                      </a:r>
                      <a:endParaRPr lang="sl-SI" sz="110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12</a:t>
                      </a:r>
                      <a:endParaRPr lang="sl-SI" sz="110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58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EURO 5 EEV</a:t>
                      </a:r>
                      <a:endParaRPr lang="sl-SI" sz="110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2</a:t>
                      </a:r>
                      <a:endParaRPr lang="sl-SI" sz="110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658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EURO 6</a:t>
                      </a:r>
                      <a:endParaRPr lang="sl-SI" sz="110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sl-SI" sz="110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88911090"/>
                  </a:ext>
                </a:extLst>
              </a:tr>
              <a:tr h="20658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Electric (mini)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22052458"/>
                  </a:ext>
                </a:extLst>
              </a:tr>
              <a:tr h="20658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SUM</a:t>
                      </a:r>
                      <a:endParaRPr lang="sl-SI" sz="110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6" name="Slika 15"/>
          <p:cNvPicPr/>
          <p:nvPr/>
        </p:nvPicPr>
        <p:blipFill rotWithShape="1">
          <a:blip r:embed="rId2"/>
          <a:srcRect l="37037" t="9877" r="42328" b="58141"/>
          <a:stretch/>
        </p:blipFill>
        <p:spPr bwMode="auto">
          <a:xfrm>
            <a:off x="7541528" y="48046"/>
            <a:ext cx="1188720" cy="1036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005" y="4136505"/>
            <a:ext cx="3437243" cy="2294360"/>
          </a:xfrm>
          <a:prstGeom prst="rect">
            <a:avLst/>
          </a:prstGeom>
        </p:spPr>
      </p:pic>
      <p:grpSp>
        <p:nvGrpSpPr>
          <p:cNvPr id="17" name="Gruppieren 12"/>
          <p:cNvGrpSpPr/>
          <p:nvPr/>
        </p:nvGrpSpPr>
        <p:grpSpPr>
          <a:xfrm>
            <a:off x="-36512" y="6381328"/>
            <a:ext cx="9180512" cy="400050"/>
            <a:chOff x="-36512" y="6309320"/>
            <a:chExt cx="9180512" cy="400050"/>
          </a:xfrm>
        </p:grpSpPr>
        <p:cxnSp>
          <p:nvCxnSpPr>
            <p:cNvPr id="18" name="Gerade Verbindung 9"/>
            <p:cNvCxnSpPr/>
            <p:nvPr/>
          </p:nvCxnSpPr>
          <p:spPr>
            <a:xfrm>
              <a:off x="-36512" y="6509345"/>
              <a:ext cx="91805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2" descr="S:\Projects\LOW-CARB\4 Templates and logos\low-carb priority symbol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309320"/>
              <a:ext cx="3162300" cy="400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feld 10"/>
            <p:cNvSpPr txBox="1"/>
            <p:nvPr/>
          </p:nvSpPr>
          <p:spPr>
            <a:xfrm>
              <a:off x="5580112" y="6352057"/>
              <a:ext cx="266429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l-SI" sz="1400" dirty="0">
                  <a:solidFill>
                    <a:schemeClr val="accent1">
                      <a:lumMod val="75000"/>
                    </a:schemeClr>
                  </a:solidFill>
                </a:rPr>
                <a:t>CIVINET WEBINAR, 19.5.2021</a:t>
              </a:r>
              <a:endParaRPr lang="en-GB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302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Označba mesta besedila 2"/>
          <p:cNvSpPr>
            <a:spLocks noGrp="1"/>
          </p:cNvSpPr>
          <p:nvPr>
            <p:ph type="body" sz="quarter" idx="10"/>
          </p:nvPr>
        </p:nvSpPr>
        <p:spPr bwMode="auto">
          <a:xfrm>
            <a:off x="126628" y="1179512"/>
            <a:ext cx="7239000" cy="3962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215900">
              <a:buFont typeface="Arial" panose="020B0604020202020204" pitchFamily="34" charset="0"/>
              <a:buChar char="•"/>
              <a:defRPr/>
            </a:pPr>
            <a:r>
              <a:rPr lang="en-US" altLang="sl-SI" sz="1800" dirty="0">
                <a:solidFill>
                  <a:schemeClr val="tx1"/>
                </a:solidFill>
              </a:rPr>
              <a:t>first fast-charging station</a:t>
            </a:r>
            <a:r>
              <a:rPr lang="sl-SI" altLang="sl-SI" sz="1800" dirty="0">
                <a:solidFill>
                  <a:schemeClr val="tx1"/>
                </a:solidFill>
              </a:rPr>
              <a:t> – 2012</a:t>
            </a:r>
          </a:p>
          <a:p>
            <a:pPr indent="-215900">
              <a:buFont typeface="Arial" panose="020B0604020202020204" pitchFamily="34" charset="0"/>
              <a:buChar char="•"/>
              <a:defRPr/>
            </a:pPr>
            <a:r>
              <a:rPr lang="sl-SI" altLang="sl-SI" sz="1800" dirty="0">
                <a:solidFill>
                  <a:schemeClr val="tx1"/>
                </a:solidFill>
              </a:rPr>
              <a:t>56 </a:t>
            </a:r>
            <a:r>
              <a:rPr lang="en-US" altLang="sl-SI" sz="1800" dirty="0">
                <a:solidFill>
                  <a:schemeClr val="tx1"/>
                </a:solidFill>
              </a:rPr>
              <a:t>e-car sharing spots</a:t>
            </a:r>
            <a:r>
              <a:rPr lang="sl-SI" altLang="sl-SI" sz="1800" dirty="0">
                <a:solidFill>
                  <a:schemeClr val="tx1"/>
                </a:solidFill>
              </a:rPr>
              <a:t> in MB,</a:t>
            </a:r>
          </a:p>
          <a:p>
            <a:pPr indent="0">
              <a:buFont typeface="Arial"/>
              <a:buNone/>
              <a:defRPr/>
            </a:pPr>
            <a:r>
              <a:rPr lang="sl-SI" altLang="sl-SI" sz="1800" dirty="0">
                <a:solidFill>
                  <a:schemeClr val="tx1"/>
                </a:solidFill>
              </a:rPr>
              <a:t>	180 in Slovenia) </a:t>
            </a:r>
          </a:p>
          <a:p>
            <a:pPr indent="-215900">
              <a:buFont typeface="Arial" panose="020B0604020202020204" pitchFamily="34" charset="0"/>
              <a:buChar char="•"/>
              <a:defRPr/>
            </a:pPr>
            <a:r>
              <a:rPr lang="sl-SI" altLang="sl-SI" sz="1800" dirty="0">
                <a:solidFill>
                  <a:schemeClr val="tx1"/>
                </a:solidFill>
              </a:rPr>
              <a:t>20 fast </a:t>
            </a:r>
            <a:r>
              <a:rPr lang="en-US" altLang="sl-SI" sz="1800" dirty="0">
                <a:solidFill>
                  <a:schemeClr val="tx1"/>
                </a:solidFill>
              </a:rPr>
              <a:t>EV charging stations</a:t>
            </a:r>
            <a:r>
              <a:rPr lang="sl-SI" altLang="sl-SI" sz="1800" dirty="0">
                <a:solidFill>
                  <a:schemeClr val="tx1"/>
                </a:solidFill>
              </a:rPr>
              <a:t> + 6 Tesla EV chargers</a:t>
            </a:r>
          </a:p>
          <a:p>
            <a:pPr indent="-215900">
              <a:buFont typeface="Arial" panose="020B0604020202020204" pitchFamily="34" charset="0"/>
              <a:buChar char="•"/>
              <a:defRPr/>
            </a:pPr>
            <a:r>
              <a:rPr lang="sl-SI" altLang="sl-SI" sz="1800" dirty="0" err="1">
                <a:solidFill>
                  <a:schemeClr val="tx1"/>
                </a:solidFill>
              </a:rPr>
              <a:t>Additional</a:t>
            </a:r>
            <a:r>
              <a:rPr lang="sl-SI" altLang="sl-SI" sz="1800" dirty="0">
                <a:solidFill>
                  <a:schemeClr val="tx1"/>
                </a:solidFill>
              </a:rPr>
              <a:t> 23 fast EV charging station planned in 2021</a:t>
            </a:r>
          </a:p>
          <a:p>
            <a:pPr indent="-215900">
              <a:buFont typeface="Arial" panose="020B0604020202020204" pitchFamily="34" charset="0"/>
              <a:buChar char="•"/>
              <a:defRPr/>
            </a:pPr>
            <a:r>
              <a:rPr lang="sl-SI" altLang="sl-SI" sz="1800" dirty="0">
                <a:solidFill>
                  <a:schemeClr val="tx1"/>
                </a:solidFill>
              </a:rPr>
              <a:t>62 free parking for EV </a:t>
            </a:r>
          </a:p>
          <a:p>
            <a:pPr indent="-215900">
              <a:buFont typeface="Arial" panose="020B0604020202020204" pitchFamily="34" charset="0"/>
              <a:buChar char="•"/>
              <a:defRPr/>
            </a:pPr>
            <a:r>
              <a:rPr lang="sl-SI" altLang="sl-SI" sz="1800" dirty="0">
                <a:solidFill>
                  <a:schemeClr val="tx1"/>
                </a:solidFill>
              </a:rPr>
              <a:t>AVANT CAR – 100% CAR SHARING </a:t>
            </a:r>
            <a:r>
              <a:rPr lang="sl-SI" altLang="sl-SI" sz="1800" dirty="0" err="1">
                <a:solidFill>
                  <a:schemeClr val="tx1"/>
                </a:solidFill>
              </a:rPr>
              <a:t>system</a:t>
            </a:r>
            <a:endParaRPr lang="sl-SI" altLang="sl-SI" sz="1800" dirty="0">
              <a:solidFill>
                <a:schemeClr val="tx1"/>
              </a:solidFill>
            </a:endParaRPr>
          </a:p>
        </p:txBody>
      </p:sp>
      <p:pic>
        <p:nvPicPr>
          <p:cNvPr id="7172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3697288"/>
            <a:ext cx="3902075" cy="24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0" y="3803650"/>
            <a:ext cx="3086100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1"/>
          <p:cNvSpPr/>
          <p:nvPr/>
        </p:nvSpPr>
        <p:spPr>
          <a:xfrm>
            <a:off x="0" y="22501"/>
            <a:ext cx="9144000" cy="10843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70" name="Naslov 1"/>
          <p:cNvSpPr>
            <a:spLocks noGrp="1"/>
          </p:cNvSpPr>
          <p:nvPr>
            <p:ph type="title"/>
          </p:nvPr>
        </p:nvSpPr>
        <p:spPr bwMode="auto">
          <a:xfrm>
            <a:off x="243408" y="261937"/>
            <a:ext cx="8001000" cy="579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sl-SI" altLang="sl-SI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Context </a:t>
            </a:r>
            <a:r>
              <a:rPr lang="sl-SI" altLang="sl-SI" sz="24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</a:t>
            </a:r>
            <a:r>
              <a:rPr lang="sl-SI" altLang="sl-SI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br>
              <a:rPr lang="sl-SI" altLang="sl-SI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sl-SI" altLang="sl-SI" sz="24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Maribor‘s</a:t>
            </a:r>
            <a:r>
              <a:rPr lang="en-US" altLang="sl-SI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efforts for </a:t>
            </a:r>
            <a:r>
              <a:rPr lang="en-US" altLang="sl-SI" sz="24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electromobility</a:t>
            </a:r>
            <a:r>
              <a:rPr lang="en-US" altLang="sl-SI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sl-SI" altLang="sl-SI" sz="24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2" name="Gruppieren 12"/>
          <p:cNvGrpSpPr/>
          <p:nvPr/>
        </p:nvGrpSpPr>
        <p:grpSpPr>
          <a:xfrm>
            <a:off x="-36512" y="6381328"/>
            <a:ext cx="9180512" cy="400050"/>
            <a:chOff x="-36512" y="6309320"/>
            <a:chExt cx="9180512" cy="400050"/>
          </a:xfrm>
        </p:grpSpPr>
        <p:cxnSp>
          <p:nvCxnSpPr>
            <p:cNvPr id="13" name="Gerade Verbindung 9"/>
            <p:cNvCxnSpPr/>
            <p:nvPr/>
          </p:nvCxnSpPr>
          <p:spPr>
            <a:xfrm>
              <a:off x="-36512" y="6509345"/>
              <a:ext cx="91805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2" descr="S:\Projects\LOW-CARB\4 Templates and logos\low-carb priority symbol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309320"/>
              <a:ext cx="3162300" cy="400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feld 10"/>
            <p:cNvSpPr txBox="1"/>
            <p:nvPr/>
          </p:nvSpPr>
          <p:spPr>
            <a:xfrm>
              <a:off x="5580112" y="6352057"/>
              <a:ext cx="266429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l-SI" sz="1400" dirty="0">
                  <a:solidFill>
                    <a:schemeClr val="accent1">
                      <a:lumMod val="75000"/>
                    </a:schemeClr>
                  </a:solidFill>
                </a:rPr>
                <a:t>CIVINET WEBINAR, 19.5.2021</a:t>
              </a:r>
              <a:endParaRPr lang="en-GB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16" name="Slika 15"/>
          <p:cNvPicPr/>
          <p:nvPr/>
        </p:nvPicPr>
        <p:blipFill rotWithShape="1">
          <a:blip r:embed="rId5"/>
          <a:srcRect l="37037" t="9877" r="42328" b="58141"/>
          <a:stretch/>
        </p:blipFill>
        <p:spPr bwMode="auto">
          <a:xfrm>
            <a:off x="7541528" y="48046"/>
            <a:ext cx="1188720" cy="1036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Tesla je v Mariboru svojim kupcem postavila šest novih hitrih polnilnic -  siol.net">
            <a:extLst>
              <a:ext uri="{FF2B5EF4-FFF2-40B4-BE49-F238E27FC236}">
                <a16:creationId xmlns:a16="http://schemas.microsoft.com/office/drawing/2014/main" id="{77B25F21-FCB6-413C-9F83-D9CAC2329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56023"/>
            <a:ext cx="3329519" cy="249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489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Označba mesta besedila 2"/>
          <p:cNvSpPr>
            <a:spLocks noGrp="1"/>
          </p:cNvSpPr>
          <p:nvPr>
            <p:ph type="body" sz="quarter" idx="10"/>
          </p:nvPr>
        </p:nvSpPr>
        <p:spPr bwMode="auto">
          <a:xfrm>
            <a:off x="952500" y="1506334"/>
            <a:ext cx="7239000" cy="3962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indent="-215900">
              <a:buFont typeface="Arial" panose="020B0604020202020204" pitchFamily="34" charset="0"/>
              <a:buChar char="•"/>
            </a:pPr>
            <a:r>
              <a:rPr lang="sl-SI" altLang="sl-SI" sz="17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2014 ELIPTIC,</a:t>
            </a:r>
            <a:r>
              <a:rPr lang="en-US" altLang="sl-SI" sz="1700" dirty="0">
                <a:solidFill>
                  <a:schemeClr val="tx1"/>
                </a:solidFill>
              </a:rPr>
              <a:t> activities for electrifying PT</a:t>
            </a:r>
            <a:r>
              <a:rPr lang="sl-SI" altLang="sl-SI" sz="1700" dirty="0">
                <a:solidFill>
                  <a:schemeClr val="tx1"/>
                </a:solidFill>
              </a:rPr>
              <a:t> (</a:t>
            </a:r>
            <a:r>
              <a:rPr lang="sl-SI" altLang="sl-SI" sz="1700" dirty="0" err="1">
                <a:solidFill>
                  <a:schemeClr val="tx1"/>
                </a:solidFill>
              </a:rPr>
              <a:t>Electrifying</a:t>
            </a:r>
            <a:r>
              <a:rPr lang="sl-SI" altLang="sl-SI" sz="1700" dirty="0">
                <a:solidFill>
                  <a:schemeClr val="tx1"/>
                </a:solidFill>
              </a:rPr>
              <a:t> PT </a:t>
            </a:r>
            <a:r>
              <a:rPr lang="sl-SI" altLang="sl-SI" sz="1700" dirty="0" err="1">
                <a:solidFill>
                  <a:schemeClr val="tx1"/>
                </a:solidFill>
              </a:rPr>
              <a:t>route</a:t>
            </a:r>
            <a:r>
              <a:rPr lang="sl-SI" altLang="sl-SI" sz="1700" dirty="0">
                <a:solidFill>
                  <a:schemeClr val="tx1"/>
                </a:solidFill>
              </a:rPr>
              <a:t> 6) </a:t>
            </a:r>
            <a:endParaRPr lang="sl-SI" altLang="sl-SI" sz="17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indent="-215900">
              <a:buFont typeface="Arial" panose="020B0604020202020204" pitchFamily="34" charset="0"/>
              <a:buChar char="•"/>
            </a:pPr>
            <a:r>
              <a:rPr lang="sl-SI" altLang="sl-SI" sz="17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2019 EFFICIENCE, </a:t>
            </a:r>
          </a:p>
          <a:p>
            <a:pPr indent="-215900">
              <a:buFont typeface="Arial" panose="020B0604020202020204" pitchFamily="34" charset="0"/>
              <a:buChar char="•"/>
            </a:pPr>
            <a:endParaRPr lang="sl-SI" altLang="sl-SI" sz="17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Rechteck 1"/>
          <p:cNvSpPr/>
          <p:nvPr/>
        </p:nvSpPr>
        <p:spPr>
          <a:xfrm>
            <a:off x="0" y="22501"/>
            <a:ext cx="9144000" cy="10843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94" name="Naslov 1"/>
          <p:cNvSpPr>
            <a:spLocks noGrp="1"/>
          </p:cNvSpPr>
          <p:nvPr>
            <p:ph type="title"/>
          </p:nvPr>
        </p:nvSpPr>
        <p:spPr bwMode="auto">
          <a:xfrm>
            <a:off x="553244" y="432083"/>
            <a:ext cx="8001000" cy="579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sl-SI" altLang="sl-SI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Context information - Maribor‘s</a:t>
            </a:r>
            <a:r>
              <a:rPr lang="en-US" altLang="sl-SI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efforts for </a:t>
            </a:r>
            <a:r>
              <a:rPr lang="en-US" altLang="sl-SI" sz="24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electr</a:t>
            </a:r>
            <a:r>
              <a:rPr lang="sl-SI" altLang="sl-SI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ic PT </a:t>
            </a:r>
            <a:r>
              <a:rPr lang="en-US" altLang="sl-SI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sl-SI" altLang="sl-SI" sz="24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435987"/>
            <a:ext cx="2664296" cy="1956593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1" y="2474967"/>
            <a:ext cx="3396206" cy="1698104"/>
          </a:xfrm>
          <a:prstGeom prst="rect">
            <a:avLst/>
          </a:prstGeom>
        </p:spPr>
      </p:pic>
      <p:grpSp>
        <p:nvGrpSpPr>
          <p:cNvPr id="14" name="Gruppieren 12"/>
          <p:cNvGrpSpPr/>
          <p:nvPr/>
        </p:nvGrpSpPr>
        <p:grpSpPr>
          <a:xfrm>
            <a:off x="-36512" y="6381328"/>
            <a:ext cx="9180512" cy="400050"/>
            <a:chOff x="-36512" y="6309320"/>
            <a:chExt cx="9180512" cy="400050"/>
          </a:xfrm>
        </p:grpSpPr>
        <p:cxnSp>
          <p:nvCxnSpPr>
            <p:cNvPr id="15" name="Gerade Verbindung 9"/>
            <p:cNvCxnSpPr/>
            <p:nvPr/>
          </p:nvCxnSpPr>
          <p:spPr>
            <a:xfrm>
              <a:off x="-36512" y="6509345"/>
              <a:ext cx="91805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 descr="S:\Projects\LOW-CARB\4 Templates and logos\low-carb priority symbol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309320"/>
              <a:ext cx="3162300" cy="400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feld 10"/>
            <p:cNvSpPr txBox="1"/>
            <p:nvPr/>
          </p:nvSpPr>
          <p:spPr>
            <a:xfrm>
              <a:off x="5580112" y="6352057"/>
              <a:ext cx="266429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l-SI" sz="1400" dirty="0">
                  <a:solidFill>
                    <a:schemeClr val="accent1">
                      <a:lumMod val="75000"/>
                    </a:schemeClr>
                  </a:solidFill>
                </a:rPr>
                <a:t>CIVINET WEBINAR, 19.5.2021</a:t>
              </a:r>
              <a:endParaRPr lang="en-GB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18" name="Slika 17"/>
          <p:cNvPicPr/>
          <p:nvPr/>
        </p:nvPicPr>
        <p:blipFill rotWithShape="1">
          <a:blip r:embed="rId5"/>
          <a:srcRect l="37037" t="9877" r="42328" b="58141"/>
          <a:stretch/>
        </p:blipFill>
        <p:spPr bwMode="auto">
          <a:xfrm>
            <a:off x="7541528" y="48046"/>
            <a:ext cx="1188720" cy="1036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39012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0843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feld 2"/>
          <p:cNvSpPr txBox="1"/>
          <p:nvPr/>
        </p:nvSpPr>
        <p:spPr>
          <a:xfrm>
            <a:off x="467544" y="332656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EXPECTATIONS FROM THE PROJECT</a:t>
            </a:r>
            <a:r>
              <a:rPr lang="sl-SI" sz="2400" b="1" dirty="0"/>
              <a:t> ELIPTIC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9" name="Textfeld 14">
            <a:extLst>
              <a:ext uri="{FF2B5EF4-FFF2-40B4-BE49-F238E27FC236}">
                <a16:creationId xmlns:a16="http://schemas.microsoft.com/office/drawing/2014/main" id="{EAC6E33A-56AF-4FA2-8F4E-9316571AC896}"/>
              </a:ext>
            </a:extLst>
          </p:cNvPr>
          <p:cNvSpPr txBox="1"/>
          <p:nvPr/>
        </p:nvSpPr>
        <p:spPr>
          <a:xfrm>
            <a:off x="503548" y="1595433"/>
            <a:ext cx="4644516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/>
              <a:t>Best practice examples from other </a:t>
            </a:r>
            <a:r>
              <a:rPr lang="sl-SI" sz="2400" dirty="0" err="1"/>
              <a:t>cities</a:t>
            </a:r>
            <a:r>
              <a:rPr lang="sl-SI" sz="2400" dirty="0"/>
              <a:t> (</a:t>
            </a:r>
            <a:r>
              <a:rPr lang="sl-SI" sz="1900" dirty="0"/>
              <a:t>London, Berlin, Madrid, </a:t>
            </a:r>
            <a:r>
              <a:rPr lang="sl-SI" sz="1900" dirty="0" err="1"/>
              <a:t>Budapest</a:t>
            </a:r>
            <a:r>
              <a:rPr lang="sl-SI" sz="1900" dirty="0"/>
              <a:t>, </a:t>
            </a:r>
            <a:r>
              <a:rPr lang="sl-SI" sz="1900" dirty="0" err="1"/>
              <a:t>Oberhausen</a:t>
            </a:r>
            <a:r>
              <a:rPr lang="sl-SI" sz="1900" dirty="0"/>
              <a:t>, Bremen, Gdynia…)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 err="1"/>
              <a:t>Costs</a:t>
            </a:r>
            <a:r>
              <a:rPr lang="sl-SI" sz="2400" dirty="0"/>
              <a:t>/</a:t>
            </a:r>
            <a:r>
              <a:rPr lang="sl-SI" sz="2400" dirty="0" err="1"/>
              <a:t>savings</a:t>
            </a:r>
            <a:endParaRPr lang="sl-SI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 err="1"/>
              <a:t>Impacts</a:t>
            </a:r>
            <a:r>
              <a:rPr lang="sl-SI" sz="2400" dirty="0"/>
              <a:t> (</a:t>
            </a:r>
            <a:r>
              <a:rPr lang="sl-SI" sz="2400" dirty="0" err="1"/>
              <a:t>economic</a:t>
            </a:r>
            <a:r>
              <a:rPr lang="sl-SI" sz="2400" dirty="0"/>
              <a:t>, </a:t>
            </a:r>
            <a:r>
              <a:rPr lang="en-US" sz="2400" dirty="0"/>
              <a:t>environmental</a:t>
            </a:r>
            <a:r>
              <a:rPr lang="sl-SI" sz="2400" dirty="0"/>
              <a:t>, </a:t>
            </a:r>
            <a:r>
              <a:rPr lang="sl-SI" sz="2400" dirty="0" err="1"/>
              <a:t>operational</a:t>
            </a:r>
            <a:r>
              <a:rPr lang="sl-SI" sz="2400" dirty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/>
              <a:t>Administrative </a:t>
            </a:r>
            <a:r>
              <a:rPr lang="sl-SI" sz="2400" dirty="0" err="1"/>
              <a:t>procedures</a:t>
            </a:r>
            <a:endParaRPr lang="sl-SI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 err="1"/>
              <a:t>Technical</a:t>
            </a:r>
            <a:r>
              <a:rPr lang="sl-SI" sz="2400" dirty="0"/>
              <a:t> </a:t>
            </a:r>
            <a:r>
              <a:rPr lang="sl-SI" sz="2400" dirty="0" err="1"/>
              <a:t>characteristic</a:t>
            </a:r>
            <a:endParaRPr lang="sl-SI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 err="1"/>
              <a:t>Transferability</a:t>
            </a:r>
            <a:endParaRPr lang="sl-SI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/>
              <a:t>Evidence </a:t>
            </a:r>
            <a:r>
              <a:rPr lang="sl-SI" sz="2400" dirty="0" err="1"/>
              <a:t>based</a:t>
            </a:r>
            <a:r>
              <a:rPr lang="sl-SI" sz="2400" dirty="0"/>
              <a:t> </a:t>
            </a:r>
            <a:r>
              <a:rPr lang="sl-SI" sz="2400" dirty="0" err="1"/>
              <a:t>approach</a:t>
            </a:r>
            <a:r>
              <a:rPr lang="sl-SI" sz="2400" dirty="0"/>
              <a:t> (</a:t>
            </a:r>
            <a:r>
              <a:rPr lang="sl-SI" sz="2400" dirty="0" err="1"/>
              <a:t>scientific</a:t>
            </a:r>
            <a:r>
              <a:rPr lang="sl-SI" sz="2400" dirty="0"/>
              <a:t> </a:t>
            </a:r>
            <a:r>
              <a:rPr lang="sl-SI" sz="2400" dirty="0" err="1"/>
              <a:t>view</a:t>
            </a:r>
            <a:r>
              <a:rPr lang="sl-SI" sz="2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/>
              <a:t>Real-</a:t>
            </a:r>
            <a:r>
              <a:rPr lang="sl-SI" sz="2400" dirty="0" err="1"/>
              <a:t>life</a:t>
            </a:r>
            <a:r>
              <a:rPr lang="sl-SI" sz="2400" dirty="0"/>
              <a:t> </a:t>
            </a:r>
            <a:r>
              <a:rPr lang="en-US" sz="2400" dirty="0"/>
              <a:t>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pic>
        <p:nvPicPr>
          <p:cNvPr id="14" name="Slika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-20536"/>
            <a:ext cx="1431892" cy="105154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507" y="1065296"/>
            <a:ext cx="4134493" cy="5512657"/>
          </a:xfrm>
          <a:prstGeom prst="rect">
            <a:avLst/>
          </a:prstGeom>
        </p:spPr>
      </p:pic>
      <p:grpSp>
        <p:nvGrpSpPr>
          <p:cNvPr id="15" name="Gruppieren 12"/>
          <p:cNvGrpSpPr/>
          <p:nvPr/>
        </p:nvGrpSpPr>
        <p:grpSpPr>
          <a:xfrm>
            <a:off x="-36512" y="6381328"/>
            <a:ext cx="9180512" cy="400050"/>
            <a:chOff x="-36512" y="6309320"/>
            <a:chExt cx="9180512" cy="400050"/>
          </a:xfrm>
        </p:grpSpPr>
        <p:cxnSp>
          <p:nvCxnSpPr>
            <p:cNvPr id="16" name="Gerade Verbindung 9"/>
            <p:cNvCxnSpPr/>
            <p:nvPr/>
          </p:nvCxnSpPr>
          <p:spPr>
            <a:xfrm>
              <a:off x="-36512" y="6509345"/>
              <a:ext cx="91805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2" descr="S:\Projects\LOW-CARB\4 Templates and logos\low-carb priority symbol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309320"/>
              <a:ext cx="3162300" cy="400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feld 10"/>
            <p:cNvSpPr txBox="1"/>
            <p:nvPr/>
          </p:nvSpPr>
          <p:spPr>
            <a:xfrm>
              <a:off x="5580112" y="6352057"/>
              <a:ext cx="266429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l-SI" sz="1400" dirty="0">
                  <a:solidFill>
                    <a:schemeClr val="accent1">
                      <a:lumMod val="75000"/>
                    </a:schemeClr>
                  </a:solidFill>
                </a:rPr>
                <a:t>CIVINET WEBINAR, 19.5.2021</a:t>
              </a:r>
              <a:endParaRPr lang="en-GB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3990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66444" y="1700808"/>
            <a:ext cx="7239000" cy="4255368"/>
          </a:xfrm>
        </p:spPr>
        <p:txBody>
          <a:bodyPr/>
          <a:lstStyle/>
          <a:p>
            <a:r>
              <a:rPr lang="sl-SI" altLang="sl-SI" sz="2100" dirty="0">
                <a:solidFill>
                  <a:schemeClr val="tx1"/>
                </a:solidFill>
              </a:rPr>
              <a:t>Hybrid bus (Iveco Urbanway electric hybrid)  testing in 2016 – </a:t>
            </a:r>
          </a:p>
          <a:p>
            <a:r>
              <a:rPr lang="sl-SI" altLang="sl-SI" sz="2100" dirty="0">
                <a:solidFill>
                  <a:schemeClr val="tx1"/>
                </a:solidFill>
              </a:rPr>
              <a:t>Since may 2018 in operation</a:t>
            </a:r>
          </a:p>
          <a:p>
            <a:r>
              <a:rPr lang="sl-SI" altLang="sl-SI" sz="2100" dirty="0">
                <a:solidFill>
                  <a:schemeClr val="tx1"/>
                </a:solidFill>
              </a:rPr>
              <a:t>25 % less fuel consumption than diesel/high investment and maintenance cost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532658"/>
            <a:ext cx="5196301" cy="2852192"/>
          </a:xfrm>
          <a:prstGeom prst="rect">
            <a:avLst/>
          </a:prstGeom>
        </p:spPr>
      </p:pic>
      <p:sp>
        <p:nvSpPr>
          <p:cNvPr id="5" name="Rechteck 1"/>
          <p:cNvSpPr/>
          <p:nvPr/>
        </p:nvSpPr>
        <p:spPr>
          <a:xfrm>
            <a:off x="28244" y="-36946"/>
            <a:ext cx="9144000" cy="108436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 EU </a:t>
            </a:r>
            <a:r>
              <a:rPr lang="sl-SI" dirty="0" err="1"/>
              <a:t>project</a:t>
            </a:r>
            <a:r>
              <a:rPr lang="sl-SI" dirty="0"/>
              <a:t> ELIPTIC – 2014-2018 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444" y="508987"/>
            <a:ext cx="8001000" cy="579438"/>
          </a:xfrm>
        </p:spPr>
        <p:txBody>
          <a:bodyPr>
            <a:normAutofit/>
          </a:bodyPr>
          <a:lstStyle/>
          <a:p>
            <a:r>
              <a:rPr lang="sl-SI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Testing</a:t>
            </a:r>
            <a:endParaRPr lang="en-US" sz="24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556" y="-20536"/>
            <a:ext cx="1431892" cy="1051546"/>
          </a:xfrm>
          <a:prstGeom prst="rect">
            <a:avLst/>
          </a:prstGeom>
        </p:spPr>
      </p:pic>
      <p:grpSp>
        <p:nvGrpSpPr>
          <p:cNvPr id="11" name="Gruppieren 12"/>
          <p:cNvGrpSpPr/>
          <p:nvPr/>
        </p:nvGrpSpPr>
        <p:grpSpPr>
          <a:xfrm>
            <a:off x="-36512" y="6381328"/>
            <a:ext cx="9180512" cy="400050"/>
            <a:chOff x="-36512" y="6309320"/>
            <a:chExt cx="9180512" cy="400050"/>
          </a:xfrm>
        </p:grpSpPr>
        <p:cxnSp>
          <p:nvCxnSpPr>
            <p:cNvPr id="12" name="Gerade Verbindung 9"/>
            <p:cNvCxnSpPr/>
            <p:nvPr/>
          </p:nvCxnSpPr>
          <p:spPr>
            <a:xfrm>
              <a:off x="-36512" y="6509345"/>
              <a:ext cx="91805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2" descr="S:\Projects\LOW-CARB\4 Templates and logos\low-carb priority symbol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309320"/>
              <a:ext cx="3162300" cy="400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feld 10"/>
            <p:cNvSpPr txBox="1"/>
            <p:nvPr/>
          </p:nvSpPr>
          <p:spPr>
            <a:xfrm>
              <a:off x="5580112" y="6352057"/>
              <a:ext cx="266429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l-SI" sz="1400" dirty="0">
                  <a:solidFill>
                    <a:schemeClr val="accent1">
                      <a:lumMod val="75000"/>
                    </a:schemeClr>
                  </a:solidFill>
                </a:rPr>
                <a:t>CIVINET WEBINAR, 19.5.2021</a:t>
              </a:r>
              <a:endParaRPr lang="en-GB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15" name="Slika 14"/>
          <p:cNvPicPr/>
          <p:nvPr/>
        </p:nvPicPr>
        <p:blipFill rotWithShape="1">
          <a:blip r:embed="rId5"/>
          <a:srcRect l="37037" t="9877" r="42328" b="58141"/>
          <a:stretch/>
        </p:blipFill>
        <p:spPr bwMode="auto">
          <a:xfrm>
            <a:off x="7864685" y="5438016"/>
            <a:ext cx="1188720" cy="1036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17272407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ačrt po meri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2556</TotalTime>
  <Words>1340</Words>
  <Application>Microsoft Office PowerPoint</Application>
  <PresentationFormat>Diaprojekcija na zaslonu (4:3)</PresentationFormat>
  <Paragraphs>231</Paragraphs>
  <Slides>23</Slides>
  <Notes>4</Notes>
  <HiddenSlides>0</HiddenSlides>
  <MMClips>0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Tahoma</vt:lpstr>
      <vt:lpstr>Times New Roman</vt:lpstr>
      <vt:lpstr>Wingdings</vt:lpstr>
      <vt:lpstr>Larissa</vt:lpstr>
      <vt:lpstr>Načrt po meri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Context information –  Maribor‘s efforts for electromobility </vt:lpstr>
      <vt:lpstr>Context information - Maribor‘s efforts for electric PT  </vt:lpstr>
      <vt:lpstr>PowerPointova predstavitev</vt:lpstr>
      <vt:lpstr>Testing</vt:lpstr>
      <vt:lpstr>Testing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Ana-Maria Baston</dc:creator>
  <cp:lastModifiedBy>Aleš KLINC</cp:lastModifiedBy>
  <cp:revision>125</cp:revision>
  <dcterms:created xsi:type="dcterms:W3CDTF">2017-05-09T10:10:10Z</dcterms:created>
  <dcterms:modified xsi:type="dcterms:W3CDTF">2021-05-19T07:28:13Z</dcterms:modified>
</cp:coreProperties>
</file>