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24"/>
  </p:notesMasterIdLst>
  <p:handoutMasterIdLst>
    <p:handoutMasterId r:id="rId25"/>
  </p:handoutMasterIdLst>
  <p:sldIdLst>
    <p:sldId id="256" r:id="rId3"/>
    <p:sldId id="267" r:id="rId4"/>
    <p:sldId id="262" r:id="rId5"/>
    <p:sldId id="265" r:id="rId6"/>
    <p:sldId id="266" r:id="rId7"/>
    <p:sldId id="269" r:id="rId8"/>
    <p:sldId id="270" r:id="rId9"/>
    <p:sldId id="276" r:id="rId10"/>
    <p:sldId id="286" r:id="rId11"/>
    <p:sldId id="277" r:id="rId12"/>
    <p:sldId id="281" r:id="rId13"/>
    <p:sldId id="278" r:id="rId14"/>
    <p:sldId id="283" r:id="rId15"/>
    <p:sldId id="279" r:id="rId16"/>
    <p:sldId id="284" r:id="rId17"/>
    <p:sldId id="287" r:id="rId18"/>
    <p:sldId id="288" r:id="rId19"/>
    <p:sldId id="285" r:id="rId20"/>
    <p:sldId id="273" r:id="rId21"/>
    <p:sldId id="274" r:id="rId22"/>
    <p:sldId id="26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obrodošli" id="{E75E278A-FF0E-49A4-B170-79828D63BBAD}">
          <p14:sldIdLst>
            <p14:sldId id="256"/>
            <p14:sldId id="267"/>
          </p14:sldIdLst>
        </p14:section>
        <p14:section name="Načrtujte, navdušite, sodelujte" id="{B9B51309-D148-4332-87C2-07BE32FBCA3B}">
          <p14:sldIdLst>
            <p14:sldId id="262"/>
            <p14:sldId id="265"/>
            <p14:sldId id="266"/>
            <p14:sldId id="269"/>
            <p14:sldId id="270"/>
            <p14:sldId id="276"/>
            <p14:sldId id="286"/>
            <p14:sldId id="277"/>
            <p14:sldId id="281"/>
            <p14:sldId id="278"/>
            <p14:sldId id="283"/>
            <p14:sldId id="279"/>
            <p14:sldId id="284"/>
            <p14:sldId id="287"/>
            <p14:sldId id="288"/>
            <p14:sldId id="285"/>
            <p14:sldId id="273"/>
            <p14:sldId id="274"/>
          </p14:sldIdLst>
        </p14:section>
        <p14:section name="Več informacij" id="{2CC34DB2-6590-42C0-AD4B-A04C6060184E}">
          <p14:sldIdLst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vto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846D"/>
    <a:srgbClr val="E17359"/>
    <a:srgbClr val="D2B4A6"/>
    <a:srgbClr val="734F29"/>
    <a:srgbClr val="D24726"/>
    <a:srgbClr val="DD462F"/>
    <a:srgbClr val="AEB785"/>
    <a:srgbClr val="EFD5A2"/>
    <a:srgbClr val="3B3026"/>
    <a:srgbClr val="ECE1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80" autoAdjust="0"/>
  </p:normalViewPr>
  <p:slideViewPr>
    <p:cSldViewPr snapToGrid="0">
      <p:cViewPr varScale="1">
        <p:scale>
          <a:sx n="123" d="100"/>
          <a:sy n="123" d="100"/>
        </p:scale>
        <p:origin x="114" y="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10"/>
    </p:cViewPr>
  </p:sorterViewPr>
  <p:notesViewPr>
    <p:cSldViewPr snapToGrid="0">
      <p:cViewPr varScale="1">
        <p:scale>
          <a:sx n="83" d="100"/>
          <a:sy n="83" d="100"/>
        </p:scale>
        <p:origin x="199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98175-6A67-45EA-A45F-BBE05AF32E10}" type="datetimeFigureOut">
              <a:rPr lang="sl-SI" smtClean="0"/>
              <a:t>27.09.2021</a:t>
            </a:fld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00EC2-E9CA-4539-A7C6-AB3485B86F7F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93258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577B-6902-467D-A26C-08A0DD5E4E03}" type="datetimeFigureOut">
              <a:rPr lang="sl-SI" smtClean="0"/>
              <a:t>27.09.2021</a:t>
            </a:fld>
            <a:endParaRPr lang="sl-SI" dirty="0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 dirty="0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1EA0F-A667-4B49-8422-0062BC55E249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DF61EA0F-A667-4B49-8422-0062BC55E249}" type="slidenum">
              <a:rPr lang="en-US" sz="1200" b="0" i="0">
                <a:latin typeface="Calibri"/>
                <a:ea typeface="+mn-ea"/>
                <a:cs typeface="+mn-cs"/>
              </a:rPr>
              <a:t>1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07BBD-A899-4681-88B8-C141AC5BAC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28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r>
              <a:rPr lang="en-US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Če ste v </a:t>
            </a:r>
            <a:r>
              <a:rPr lang="en-US" sz="1200" b="0" i="0" baseline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načinu predstavitve in želite vstopiti v središče za uvod v PowerPoint, kliknite puščico.</a:t>
            </a: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DF61EA0F-A667-4B49-8422-0062BC55E249}" type="slidenum">
              <a:rPr lang="en-US" sz="1200" b="0" i="0">
                <a:latin typeface="Calibri"/>
                <a:ea typeface="+mn-ea"/>
                <a:cs typeface="+mn-cs"/>
              </a:rPr>
              <a:t>21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196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/>
          <p:cNvSpPr/>
          <p:nvPr/>
        </p:nvSpPr>
        <p:spPr>
          <a:xfrm>
            <a:off x="0" y="0"/>
            <a:ext cx="12192000" cy="4866468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800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838200" y="2061006"/>
            <a:ext cx="10515600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838202" y="5110609"/>
            <a:ext cx="6705599" cy="113779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2800">
                <a:solidFill>
                  <a:srgbClr val="D2472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Uredite slog podnaslova matrice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sl-SI" smtClean="0"/>
              <a:t>27.09.2021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8" name="Pravokotnik 7"/>
          <p:cNvSpPr/>
          <p:nvPr userDrawn="1"/>
        </p:nvSpPr>
        <p:spPr>
          <a:xfrm>
            <a:off x="0" y="0"/>
            <a:ext cx="12192000" cy="4866468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800" dirty="0"/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800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sl-SI" smtClean="0"/>
              <a:t>27.09.2021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8" name="Pravokotnik 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800" dirty="0"/>
          </a:p>
        </p:txBody>
      </p:sp>
    </p:spTree>
    <p:extLst>
      <p:ext uri="{BB962C8B-B14F-4D97-AF65-F5344CB8AC3E}">
        <p14:creationId xmlns:p14="http://schemas.microsoft.com/office/powerpoint/2010/main" val="59692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/>
          <p:cNvSpPr/>
          <p:nvPr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800" dirty="0"/>
          </a:p>
        </p:txBody>
      </p:sp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10215419" y="365125"/>
            <a:ext cx="1819564" cy="5811838"/>
          </a:xfrm>
        </p:spPr>
        <p:txBody>
          <a:bodyPr vert="eaVert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sl-SI" smtClean="0"/>
              <a:t>27.09.2021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8" name="Pravokotnik 7"/>
          <p:cNvSpPr/>
          <p:nvPr userDrawn="1"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800" dirty="0"/>
          </a:p>
        </p:txBody>
      </p:sp>
    </p:spTree>
    <p:extLst>
      <p:ext uri="{BB962C8B-B14F-4D97-AF65-F5344CB8AC3E}">
        <p14:creationId xmlns:p14="http://schemas.microsoft.com/office/powerpoint/2010/main" val="130226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800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4434" y="0"/>
            <a:ext cx="10749367" cy="1208868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838201" y="1825625"/>
            <a:ext cx="4167753" cy="435133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Aft>
                <a:spcPts val="1200"/>
              </a:spcAft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50000"/>
              </a:lnSpc>
              <a:spcAft>
                <a:spcPts val="12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50000"/>
              </a:lnSpc>
              <a:spcAft>
                <a:spcPts val="1200"/>
              </a:spcAft>
              <a:defRPr sz="12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sl-SI" smtClean="0"/>
              <a:t>27.09.2021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8" name="Pravokotnik 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800" dirty="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/>
          <p:cNvSpPr/>
          <p:nvPr/>
        </p:nvSpPr>
        <p:spPr>
          <a:xfrm>
            <a:off x="5656882" y="1709738"/>
            <a:ext cx="6535119" cy="357518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800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1" y="2402238"/>
            <a:ext cx="4508715" cy="2187227"/>
          </a:xfrm>
        </p:spPr>
        <p:txBody>
          <a:bodyPr anchor="ctr">
            <a:noAutofit/>
          </a:bodyPr>
          <a:lstStyle>
            <a:lvl1pPr algn="l">
              <a:defRPr sz="4800">
                <a:solidFill>
                  <a:srgbClr val="D24726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6323308" y="2402237"/>
            <a:ext cx="5269424" cy="2187226"/>
          </a:xfrm>
        </p:spPr>
        <p:txBody>
          <a:bodyPr anchor="ctr">
            <a:normAutofit/>
          </a:bodyPr>
          <a:lstStyle>
            <a:lvl1pPr marL="0" indent="0">
              <a:lnSpc>
                <a:spcPct val="150000"/>
              </a:lnSpc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sl-SI" smtClean="0"/>
              <a:t>27.09.2021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8" name="Pravokotnik 7"/>
          <p:cNvSpPr/>
          <p:nvPr userDrawn="1"/>
        </p:nvSpPr>
        <p:spPr>
          <a:xfrm>
            <a:off x="5656882" y="1709738"/>
            <a:ext cx="6535119" cy="357518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800" dirty="0"/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800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sl-SI"/>
              <a:t>Uredite sloge besedila matrice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sl-SI"/>
              <a:t>Druga raven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sl-SI"/>
              <a:t>Tretja raven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sl-SI"/>
              <a:t>Četrta raven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sl-SI"/>
              <a:t>Peta raven</a:t>
            </a:r>
            <a:endParaRPr lang="sl-SI" dirty="0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sl-SI"/>
              <a:t>Uredite sloge besedila matrice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sl-SI"/>
              <a:t>Druga raven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sl-SI"/>
              <a:t>Tretja raven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sl-SI"/>
              <a:t>Četrta raven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sl-SI"/>
              <a:t>Peta raven</a:t>
            </a:r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sl-SI" smtClean="0"/>
              <a:t>27.09.2021</a:t>
            </a:fld>
            <a:endParaRPr lang="sl-SI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9" name="Pravokotnik 8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800" dirty="0"/>
          </a:p>
        </p:txBody>
      </p:sp>
    </p:spTree>
    <p:extLst>
      <p:ext uri="{BB962C8B-B14F-4D97-AF65-F5344CB8AC3E}">
        <p14:creationId xmlns:p14="http://schemas.microsoft.com/office/powerpoint/2010/main" val="3328223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otnik 9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800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0"/>
            <a:ext cx="10737851" cy="122843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831851" y="1489075"/>
            <a:ext cx="5156200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831851" y="2193927"/>
            <a:ext cx="5156200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sl-SI"/>
              <a:t>Uredite sloge besedila matrice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sl-SI"/>
              <a:t>Druga raven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sl-SI"/>
              <a:t>Tretja raven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sl-SI"/>
              <a:t>Četrta raven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sl-SI"/>
              <a:t>Peta raven</a:t>
            </a:r>
            <a:endParaRPr lang="sl-SI" dirty="0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6189664" y="1489075"/>
            <a:ext cx="5157787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6189664" y="2193927"/>
            <a:ext cx="5157787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sl-SI"/>
              <a:t>Uredite sloge besedila matrice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sl-SI"/>
              <a:t>Druga raven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sl-SI"/>
              <a:t>Tretja raven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sl-SI"/>
              <a:t>Četrta raven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sl-SI"/>
              <a:t>Peta raven</a:t>
            </a:r>
            <a:endParaRPr lang="sl-SI" dirty="0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sl-SI" smtClean="0"/>
              <a:t>27.09.2021</a:t>
            </a:fld>
            <a:endParaRPr lang="sl-SI" dirty="0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11" name="Pravokotnik 10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800" dirty="0"/>
          </a:p>
        </p:txBody>
      </p:sp>
    </p:spTree>
    <p:extLst>
      <p:ext uri="{BB962C8B-B14F-4D97-AF65-F5344CB8AC3E}">
        <p14:creationId xmlns:p14="http://schemas.microsoft.com/office/powerpoint/2010/main" val="3606029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800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sl-SI" smtClean="0"/>
              <a:t>27.09.2021</a:t>
            </a:fld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7" name="Pravokotnik 6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800" dirty="0"/>
          </a:p>
        </p:txBody>
      </p:sp>
    </p:spTree>
    <p:extLst>
      <p:ext uri="{BB962C8B-B14F-4D97-AF65-F5344CB8AC3E}">
        <p14:creationId xmlns:p14="http://schemas.microsoft.com/office/powerpoint/2010/main" val="100814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sl-SI" smtClean="0"/>
              <a:t>27.09.2021</a:t>
            </a:fld>
            <a:endParaRPr lang="sl-SI" dirty="0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37432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sl-SI"/>
              <a:t>Uredite sloge besedila matrice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sl-SI"/>
              <a:t>Druga raven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sl-SI"/>
              <a:t>Tretja raven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sl-SI"/>
              <a:t>Četrta raven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sl-SI"/>
              <a:t>Peta raven</a:t>
            </a:r>
            <a:endParaRPr lang="sl-SI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sl-SI" smtClean="0"/>
              <a:t>27.09.2021</a:t>
            </a:fld>
            <a:endParaRPr lang="sl-SI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84193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sl-SI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sl-SI" smtClean="0"/>
              <a:t>27.09.2021</a:t>
            </a:fld>
            <a:endParaRPr lang="sl-SI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6109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dirty="0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EBAAA-29B5-4AF5-BC5F-7E580C29002D}" type="datetimeFigureOut">
              <a:rPr lang="sl-SI" smtClean="0"/>
              <a:t>27.09.2021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0EDB8-5305-433F-BE41-D7A86D811DB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mailto:andrej.klemenc@borovnica.si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http://o15.officeredir.microsoft.com/r/rlid2013GettingStartedCntrPPT?clid=1060" TargetMode="External"/><Relationship Id="rId10" Type="http://schemas.openxmlformats.org/officeDocument/2006/relationships/image" Target="../media/image5.jpeg"/><Relationship Id="rId4" Type="http://schemas.openxmlformats.org/officeDocument/2006/relationships/hyperlink" Target="http://www.borovnica.si/" TargetMode="External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0" y="29822"/>
            <a:ext cx="9474496" cy="3029130"/>
          </a:xfrm>
        </p:spPr>
        <p:txBody>
          <a:bodyPr>
            <a:normAutofit/>
          </a:bodyPr>
          <a:lstStyle/>
          <a:p>
            <a:pPr algn="ctr" defTabSz="914400">
              <a:spcBef>
                <a:spcPts val="0"/>
              </a:spcBef>
              <a:buNone/>
            </a:pPr>
            <a:r>
              <a:rPr lang="sl-SI" sz="6000" b="1" i="0" dirty="0" err="1">
                <a:solidFill>
                  <a:schemeClr val="bg1"/>
                </a:solidFill>
                <a:latin typeface="Segoe UI Light"/>
              </a:rPr>
              <a:t>Što</a:t>
            </a:r>
            <a:r>
              <a:rPr lang="sl-SI" sz="6000" b="1" i="0" dirty="0">
                <a:solidFill>
                  <a:schemeClr val="bg1"/>
                </a:solidFill>
                <a:latin typeface="Segoe UI Light"/>
              </a:rPr>
              <a:t> </a:t>
            </a:r>
            <a:r>
              <a:rPr lang="sl-SI" sz="6000" b="1" i="0" dirty="0" err="1">
                <a:solidFill>
                  <a:schemeClr val="bg1"/>
                </a:solidFill>
                <a:latin typeface="Segoe UI Light"/>
              </a:rPr>
              <a:t>još</a:t>
            </a:r>
            <a:r>
              <a:rPr lang="sl-SI" sz="6000" b="1" i="0" dirty="0">
                <a:solidFill>
                  <a:schemeClr val="bg1"/>
                </a:solidFill>
                <a:latin typeface="Segoe UI Light"/>
              </a:rPr>
              <a:t> treba da občina Borovnica postaje </a:t>
            </a:r>
            <a:r>
              <a:rPr lang="sl-SI" sz="6000" b="1" i="0" dirty="0" err="1">
                <a:solidFill>
                  <a:schemeClr val="bg1"/>
                </a:solidFill>
                <a:latin typeface="Segoe UI Light"/>
              </a:rPr>
              <a:t>uzor</a:t>
            </a:r>
            <a:r>
              <a:rPr lang="sl-SI" sz="6000" b="1" i="0" dirty="0">
                <a:solidFill>
                  <a:schemeClr val="bg1"/>
                </a:solidFill>
                <a:latin typeface="Segoe UI Light"/>
              </a:rPr>
              <a:t> </a:t>
            </a:r>
            <a:r>
              <a:rPr lang="sl-SI" sz="6000" b="1" i="0" dirty="0" err="1">
                <a:solidFill>
                  <a:schemeClr val="bg1"/>
                </a:solidFill>
                <a:latin typeface="Segoe UI Light"/>
              </a:rPr>
              <a:t>održive</a:t>
            </a:r>
            <a:r>
              <a:rPr lang="sl-SI" sz="6000" b="1" i="0" dirty="0">
                <a:solidFill>
                  <a:schemeClr val="bg1"/>
                </a:solidFill>
                <a:latin typeface="Segoe UI Light"/>
              </a:rPr>
              <a:t> ruralne mobilnosti?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897188" y="5252276"/>
            <a:ext cx="6993787" cy="1418979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50000"/>
              </a:lnSpc>
              <a:spcBef>
                <a:spcPts val="6"/>
              </a:spcBef>
              <a:buNone/>
            </a:pPr>
            <a:r>
              <a:rPr lang="sl-SI" b="1" dirty="0" err="1">
                <a:solidFill>
                  <a:schemeClr val="tx1"/>
                </a:solidFill>
                <a:latin typeface="Segoe UI Light"/>
              </a:rPr>
              <a:t>Webinar</a:t>
            </a:r>
            <a:r>
              <a:rPr lang="sl-SI" b="1" dirty="0">
                <a:solidFill>
                  <a:schemeClr val="tx1"/>
                </a:solidFill>
                <a:latin typeface="Segoe UI Light"/>
              </a:rPr>
              <a:t> „</a:t>
            </a:r>
            <a:r>
              <a:rPr lang="sl-SI" b="1" dirty="0" err="1">
                <a:solidFill>
                  <a:schemeClr val="tx1"/>
                </a:solidFill>
                <a:latin typeface="Segoe UI Light"/>
              </a:rPr>
              <a:t>Održiva</a:t>
            </a:r>
            <a:r>
              <a:rPr lang="sl-SI" b="1" dirty="0">
                <a:solidFill>
                  <a:schemeClr val="tx1"/>
                </a:solidFill>
                <a:latin typeface="Segoe UI Light"/>
              </a:rPr>
              <a:t> mobilnost u ruralnim </a:t>
            </a:r>
            <a:r>
              <a:rPr lang="sl-SI" b="1" dirty="0" err="1">
                <a:solidFill>
                  <a:schemeClr val="tx1"/>
                </a:solidFill>
                <a:latin typeface="Segoe UI Light"/>
              </a:rPr>
              <a:t>područjima</a:t>
            </a:r>
            <a:r>
              <a:rPr lang="sl-SI" b="1" dirty="0">
                <a:solidFill>
                  <a:schemeClr val="tx1"/>
                </a:solidFill>
                <a:latin typeface="Segoe UI Light"/>
              </a:rPr>
              <a:t>“ 27.  9. 2021</a:t>
            </a:r>
          </a:p>
          <a:p>
            <a:pPr marL="0" indent="0" algn="ctr">
              <a:lnSpc>
                <a:spcPct val="150000"/>
              </a:lnSpc>
              <a:spcBef>
                <a:spcPts val="6"/>
              </a:spcBef>
              <a:buNone/>
            </a:pPr>
            <a:r>
              <a:rPr lang="sl-SI" b="1" dirty="0">
                <a:latin typeface="Segoe UI Light"/>
              </a:rPr>
              <a:t>Andrej Klemenc,</a:t>
            </a:r>
            <a:r>
              <a:rPr lang="sl-SI" dirty="0">
                <a:latin typeface="Segoe UI Light"/>
              </a:rPr>
              <a:t> </a:t>
            </a:r>
            <a:r>
              <a:rPr lang="sl-SI" dirty="0" err="1">
                <a:latin typeface="Segoe UI Light"/>
              </a:rPr>
              <a:t>savjetnik</a:t>
            </a:r>
            <a:r>
              <a:rPr lang="sl-SI" dirty="0">
                <a:latin typeface="Segoe UI Light"/>
              </a:rPr>
              <a:t> za razvoj Občina Borovnica</a:t>
            </a:r>
          </a:p>
          <a:p>
            <a:pPr marL="0" indent="0" algn="ctr">
              <a:lnSpc>
                <a:spcPct val="150000"/>
              </a:lnSpc>
              <a:spcBef>
                <a:spcPts val="6"/>
              </a:spcBef>
              <a:buNone/>
            </a:pPr>
            <a:r>
              <a:rPr lang="sl-SI" dirty="0">
                <a:latin typeface="Segoe UI Light"/>
                <a:hlinkClick r:id="rId3"/>
              </a:rPr>
              <a:t>andrej.klemenc</a:t>
            </a:r>
            <a:r>
              <a:rPr lang="sl-SI" sz="2800" b="0" i="0" dirty="0">
                <a:solidFill>
                  <a:srgbClr val="D24726"/>
                </a:solidFill>
                <a:latin typeface="Segoe UI Light"/>
                <a:hlinkClick r:id="rId3"/>
              </a:rPr>
              <a:t>@borovnica.si</a:t>
            </a:r>
            <a:r>
              <a:rPr lang="sl-SI" dirty="0">
                <a:latin typeface="Segoe UI Light"/>
              </a:rPr>
              <a:t>;  </a:t>
            </a:r>
            <a:r>
              <a:rPr lang="sl-SI" dirty="0">
                <a:latin typeface="Segoe UI Light"/>
                <a:hlinkClick r:id="rId4"/>
              </a:rPr>
              <a:t>www.borovnica.si</a:t>
            </a:r>
            <a:r>
              <a:rPr lang="sl-SI" dirty="0">
                <a:latin typeface="Segoe UI Light"/>
              </a:rPr>
              <a:t> </a:t>
            </a:r>
            <a:endParaRPr lang="sl-SI" sz="2800" b="0" i="0" dirty="0">
              <a:solidFill>
                <a:srgbClr val="D24726"/>
              </a:solidFill>
              <a:latin typeface="Segoe UI Light"/>
            </a:endParaRPr>
          </a:p>
        </p:txBody>
      </p:sp>
      <p:sp>
        <p:nvSpPr>
          <p:cNvPr id="5" name="Ograda besedila 2">
            <a:hlinkClick r:id="rId5" tooltip="Več informacij"/>
          </p:cNvPr>
          <p:cNvSpPr txBox="1">
            <a:spLocks/>
          </p:cNvSpPr>
          <p:nvPr/>
        </p:nvSpPr>
        <p:spPr>
          <a:xfrm>
            <a:off x="2897188" y="5844663"/>
            <a:ext cx="8659850" cy="9313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buNone/>
            </a:pPr>
            <a:endParaRPr lang="sl-SI" sz="1800" b="0" i="0" dirty="0">
              <a:solidFill>
                <a:srgbClr val="DD462F"/>
              </a:solidFill>
              <a:latin typeface="Segoe UI"/>
              <a:ea typeface="+mn-ea"/>
              <a:cs typeface="+mn-cs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73" y="1386823"/>
            <a:ext cx="8663167" cy="932769"/>
          </a:xfrm>
          <a:prstGeom prst="rect">
            <a:avLst/>
          </a:prstGeom>
        </p:spPr>
      </p:pic>
      <p:pic>
        <p:nvPicPr>
          <p:cNvPr id="1026" name="Slika 3" descr="Grb občine Borovnic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551" y="265356"/>
            <a:ext cx="1943487" cy="234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lika 7" descr="https://upload.wikimedia.org/wikipedia/commons/thumb/9/9e/Obcine_Slovenija_2006_Borovnica.svg/2613px-Obcine_Slovenija_2006_Borovnica.svg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471" y="4818742"/>
            <a:ext cx="2567584" cy="202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2481"/>
            <a:ext cx="12192000" cy="1936786"/>
          </a:xfrm>
          <a:prstGeom prst="rect">
            <a:avLst/>
          </a:prstGeom>
        </p:spPr>
      </p:pic>
      <p:pic>
        <p:nvPicPr>
          <p:cNvPr id="10" name="Slika 9" descr="C:\Users\Andrej\Documents\CIVINET\CIVITAS ACTIVITY FUND\BOROVNICA- COMODALITY\Kolesarji na vlak-obrnjena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66" y="5108697"/>
            <a:ext cx="2510822" cy="15625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Aktivnosti na osnovi CPS Občine Borovnica I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86684" y="2147596"/>
            <a:ext cx="6000482" cy="489714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/>
              <a:t>Kraj 2019 </a:t>
            </a:r>
            <a:r>
              <a:rPr lang="sl-SI" b="1" dirty="0" err="1"/>
              <a:t>godine</a:t>
            </a:r>
            <a:r>
              <a:rPr lang="sl-SI" b="1" dirty="0"/>
              <a:t> </a:t>
            </a:r>
            <a:r>
              <a:rPr lang="sl-SI" b="1" dirty="0" err="1"/>
              <a:t>pomoću</a:t>
            </a:r>
            <a:r>
              <a:rPr lang="sl-SI" b="1" dirty="0"/>
              <a:t> 250.000 € i kohezijskih </a:t>
            </a:r>
            <a:r>
              <a:rPr lang="sl-SI" b="1" dirty="0" err="1"/>
              <a:t>sredstava</a:t>
            </a:r>
            <a:r>
              <a:rPr lang="sl-SI" b="1" dirty="0"/>
              <a:t> EU i RS ter 200.000 € iz proračuna občine Borovnica  </a:t>
            </a:r>
            <a:r>
              <a:rPr lang="sl-SI" b="1" dirty="0" err="1"/>
              <a:t>izgrađen</a:t>
            </a:r>
            <a:r>
              <a:rPr lang="sl-SI" b="1" dirty="0"/>
              <a:t> je 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P+R in B+R parkirišče pri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železničkoj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stanici Borovnica: </a:t>
            </a:r>
            <a:r>
              <a:rPr lang="sl-SI" b="1" dirty="0"/>
              <a:t>96 parkirnih mesta za osebne avtomobile </a:t>
            </a:r>
            <a:r>
              <a:rPr lang="sl-SI" dirty="0"/>
              <a:t>(od toga 4 za invalide i 10 </a:t>
            </a:r>
            <a:r>
              <a:rPr lang="sl-SI" dirty="0" err="1"/>
              <a:t>sa</a:t>
            </a:r>
            <a:r>
              <a:rPr lang="sl-SI" dirty="0"/>
              <a:t> stanicama  za </a:t>
            </a:r>
            <a:r>
              <a:rPr lang="sl-SI" dirty="0" err="1"/>
              <a:t>punjenje</a:t>
            </a:r>
            <a:r>
              <a:rPr lang="sl-SI" dirty="0"/>
              <a:t> el. vozila), </a:t>
            </a:r>
            <a:r>
              <a:rPr lang="sl-SI" b="1" dirty="0"/>
              <a:t>avtobusno </a:t>
            </a:r>
            <a:r>
              <a:rPr lang="sl-SI" b="1" dirty="0" err="1"/>
              <a:t>stajalište</a:t>
            </a:r>
            <a:r>
              <a:rPr lang="sl-SI" b="1" dirty="0"/>
              <a:t>, </a:t>
            </a:r>
            <a:r>
              <a:rPr lang="sl-SI" b="1" dirty="0" err="1"/>
              <a:t>natkrivenom</a:t>
            </a:r>
            <a:r>
              <a:rPr lang="sl-SI" b="1" dirty="0"/>
              <a:t> </a:t>
            </a:r>
            <a:r>
              <a:rPr lang="sl-SI" b="1" dirty="0" err="1"/>
              <a:t>šupom</a:t>
            </a:r>
            <a:r>
              <a:rPr lang="sl-SI" b="1" dirty="0"/>
              <a:t> za 52 bicikla i dodatnih 26 </a:t>
            </a:r>
            <a:r>
              <a:rPr lang="sl-SI" b="1" dirty="0" err="1"/>
              <a:t>stalca</a:t>
            </a:r>
            <a:r>
              <a:rPr lang="sl-SI" b="1" dirty="0"/>
              <a:t> za parkiranje </a:t>
            </a:r>
            <a:r>
              <a:rPr lang="sl-SI" b="1" dirty="0" err="1"/>
              <a:t>bicikala</a:t>
            </a:r>
            <a:r>
              <a:rPr lang="sl-SI" b="1" dirty="0"/>
              <a:t>. </a:t>
            </a:r>
            <a:r>
              <a:rPr lang="sl-SI" dirty="0" err="1"/>
              <a:t>Parkiršte</a:t>
            </a:r>
            <a:r>
              <a:rPr lang="sl-SI" dirty="0"/>
              <a:t> za </a:t>
            </a:r>
            <a:r>
              <a:rPr lang="sl-SI" dirty="0" err="1"/>
              <a:t>automobila</a:t>
            </a:r>
            <a:r>
              <a:rPr lang="sl-SI" dirty="0"/>
              <a:t>  u  </a:t>
            </a:r>
            <a:r>
              <a:rPr lang="sl-SI" dirty="0" err="1"/>
              <a:t>prosjeku</a:t>
            </a:r>
            <a:r>
              <a:rPr lang="sl-SI" dirty="0"/>
              <a:t> </a:t>
            </a:r>
            <a:r>
              <a:rPr lang="sl-SI" dirty="0" err="1"/>
              <a:t>radnim</a:t>
            </a:r>
            <a:r>
              <a:rPr lang="sl-SI" dirty="0"/>
              <a:t> danima je </a:t>
            </a:r>
            <a:r>
              <a:rPr lang="sl-SI" b="1" dirty="0"/>
              <a:t>85% </a:t>
            </a:r>
            <a:r>
              <a:rPr lang="sl-SI" b="1" dirty="0" err="1"/>
              <a:t>zauzeto</a:t>
            </a:r>
            <a:r>
              <a:rPr lang="sl-SI" b="1" dirty="0"/>
              <a:t>, a šupa za </a:t>
            </a:r>
            <a:r>
              <a:rPr lang="sl-SI" b="1" dirty="0" err="1"/>
              <a:t>bicilke</a:t>
            </a:r>
            <a:r>
              <a:rPr lang="sl-SI" b="1" dirty="0"/>
              <a:t> samo „navadnih“ 40 %.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627" y="1645319"/>
            <a:ext cx="3595588" cy="479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96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82232" y="-286188"/>
            <a:ext cx="10744200" cy="1228436"/>
          </a:xfrm>
        </p:spPr>
        <p:txBody>
          <a:bodyPr/>
          <a:lstStyle/>
          <a:p>
            <a:r>
              <a:rPr lang="sl-SI" dirty="0"/>
              <a:t>P+R IN B+R NA ŽELEZNIČKOJ STANICI BOROVNICA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068" y="1156316"/>
            <a:ext cx="3210058" cy="214003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12" y="1329603"/>
            <a:ext cx="3258355" cy="213705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152" y="1365449"/>
            <a:ext cx="3208502" cy="2139001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077" y="3618964"/>
            <a:ext cx="2294049" cy="3058732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20" b="9071"/>
          <a:stretch/>
        </p:blipFill>
        <p:spPr>
          <a:xfrm>
            <a:off x="1674588" y="3048436"/>
            <a:ext cx="6071980" cy="36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64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Aktivnosti na osnovi CPS Občine Borovnica II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1" y="1825625"/>
            <a:ext cx="5098960" cy="4351338"/>
          </a:xfrm>
        </p:spPr>
        <p:txBody>
          <a:bodyPr>
            <a:normAutofit/>
          </a:bodyPr>
          <a:lstStyle/>
          <a:p>
            <a:r>
              <a:rPr lang="sl-SI" b="1" dirty="0"/>
              <a:t>U </a:t>
            </a:r>
            <a:r>
              <a:rPr lang="sl-SI" b="1" dirty="0" err="1"/>
              <a:t>augustu</a:t>
            </a:r>
            <a:r>
              <a:rPr lang="sl-SI" b="1" dirty="0"/>
              <a:t> 2021  </a:t>
            </a:r>
            <a:r>
              <a:rPr lang="sl-SI" b="1" dirty="0" err="1"/>
              <a:t>potvrđena</a:t>
            </a:r>
            <a:r>
              <a:rPr lang="sl-SI" b="1" dirty="0"/>
              <a:t> je projektna dokumentacija za </a:t>
            </a:r>
            <a:r>
              <a:rPr lang="sl-SI" b="1" dirty="0" err="1"/>
              <a:t>projekat</a:t>
            </a:r>
            <a:r>
              <a:rPr lang="sl-SI" b="1" dirty="0"/>
              <a:t> </a:t>
            </a:r>
            <a:r>
              <a:rPr lang="sl-SI" b="1" dirty="0" err="1"/>
              <a:t>biciklističke</a:t>
            </a:r>
            <a:r>
              <a:rPr lang="sl-SI" b="1" dirty="0"/>
              <a:t> veze Borovica – Breg  (2 km,  </a:t>
            </a:r>
            <a:r>
              <a:rPr lang="sl-SI" b="1" dirty="0" err="1"/>
              <a:t>proenjena</a:t>
            </a:r>
            <a:r>
              <a:rPr lang="sl-SI" b="1" dirty="0"/>
              <a:t> </a:t>
            </a:r>
            <a:r>
              <a:rPr lang="sl-SI" b="1" dirty="0" err="1"/>
              <a:t>vrijednost</a:t>
            </a:r>
            <a:r>
              <a:rPr lang="sl-SI" b="1" dirty="0"/>
              <a:t> projekta </a:t>
            </a:r>
            <a:r>
              <a:rPr lang="sl-SI" b="1" dirty="0" err="1"/>
              <a:t>sa</a:t>
            </a:r>
            <a:r>
              <a:rPr lang="sl-SI" b="1" dirty="0"/>
              <a:t> </a:t>
            </a:r>
            <a:r>
              <a:rPr lang="sl-SI" b="1" dirty="0" err="1"/>
              <a:t>rekonstukcijom</a:t>
            </a:r>
            <a:r>
              <a:rPr lang="sl-SI" b="1" dirty="0"/>
              <a:t> </a:t>
            </a:r>
            <a:r>
              <a:rPr lang="sl-SI" b="1" dirty="0" err="1"/>
              <a:t>pipadajućeg</a:t>
            </a:r>
            <a:r>
              <a:rPr lang="sl-SI" b="1" dirty="0"/>
              <a:t> </a:t>
            </a:r>
            <a:r>
              <a:rPr lang="sl-SI" b="1" dirty="0" err="1"/>
              <a:t>dijela</a:t>
            </a:r>
            <a:r>
              <a:rPr lang="sl-SI" b="1" dirty="0"/>
              <a:t> regionalne ceste </a:t>
            </a:r>
            <a:r>
              <a:rPr lang="sl-SI" b="1" dirty="0" err="1"/>
              <a:t>iznosti</a:t>
            </a:r>
            <a:r>
              <a:rPr lang="sl-SI" b="1" dirty="0"/>
              <a:t> 2,4 mio €) i Dogovorom za razvoj Osrednjeslovenske regije </a:t>
            </a:r>
            <a:r>
              <a:rPr lang="sl-SI" b="1" dirty="0" err="1"/>
              <a:t>rezervisano</a:t>
            </a:r>
            <a:r>
              <a:rPr lang="sl-SI" b="1" dirty="0"/>
              <a:t> 622.050 € iz kohezijskih sredstev EU in RS. Direkcija RS za </a:t>
            </a:r>
            <a:r>
              <a:rPr lang="sl-SI" b="1" dirty="0" err="1"/>
              <a:t>infrastrukturu</a:t>
            </a:r>
            <a:r>
              <a:rPr lang="sl-SI" b="1" dirty="0"/>
              <a:t> </a:t>
            </a:r>
            <a:r>
              <a:rPr lang="sl-SI" b="1" dirty="0" err="1"/>
              <a:t>trenutačno</a:t>
            </a:r>
            <a:r>
              <a:rPr lang="sl-SI" b="1" dirty="0"/>
              <a:t> </a:t>
            </a:r>
            <a:r>
              <a:rPr lang="sl-SI" b="1" dirty="0" err="1"/>
              <a:t>sprema</a:t>
            </a:r>
            <a:r>
              <a:rPr lang="sl-SI" b="1" dirty="0"/>
              <a:t> javni poziv za izbor </a:t>
            </a:r>
            <a:r>
              <a:rPr lang="sl-SI" b="1" dirty="0" err="1"/>
              <a:t>izvođdaća</a:t>
            </a:r>
            <a:r>
              <a:rPr lang="sl-SI" b="1" dirty="0"/>
              <a:t>, a operacije bi </a:t>
            </a:r>
            <a:r>
              <a:rPr lang="sl-SI" b="1" dirty="0" err="1"/>
              <a:t>trebala</a:t>
            </a:r>
            <a:r>
              <a:rPr lang="sl-SI" b="1" dirty="0"/>
              <a:t> da se izvede u </a:t>
            </a:r>
            <a:r>
              <a:rPr lang="sl-SI" b="1" dirty="0" err="1"/>
              <a:t>sledećoj</a:t>
            </a:r>
            <a:r>
              <a:rPr lang="sl-SI" b="1" dirty="0"/>
              <a:t> </a:t>
            </a:r>
            <a:r>
              <a:rPr lang="sl-SI" b="1" dirty="0" err="1"/>
              <a:t>godini</a:t>
            </a:r>
            <a:r>
              <a:rPr lang="sl-SI" b="1" dirty="0"/>
              <a:t>. Občina Borovnica investirat </a:t>
            </a:r>
            <a:r>
              <a:rPr lang="sl-SI" b="1" dirty="0" err="1"/>
              <a:t>će</a:t>
            </a:r>
            <a:r>
              <a:rPr lang="sl-SI" b="1" dirty="0"/>
              <a:t> oko 650.000  </a:t>
            </a:r>
            <a:r>
              <a:rPr lang="sl-SI" b="1" dirty="0" err="1"/>
              <a:t>vlastitih</a:t>
            </a:r>
            <a:r>
              <a:rPr lang="sl-SI" b="1" dirty="0"/>
              <a:t> </a:t>
            </a:r>
            <a:r>
              <a:rPr lang="sl-SI" b="1" dirty="0" err="1"/>
              <a:t>sredstava</a:t>
            </a:r>
            <a:r>
              <a:rPr lang="sl-SI" b="1" dirty="0"/>
              <a:t>.</a:t>
            </a:r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3D1901D-0B45-46B5-9111-67990697AF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862" y="1825625"/>
            <a:ext cx="5381435" cy="387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66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F7156BCA-87F5-4B5F-8DDF-2D035C4C6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868" y="720001"/>
            <a:ext cx="5760000" cy="2784713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9E8BD428-6533-4764-8817-3C22E63D06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0064" y="5373216"/>
            <a:ext cx="1800000" cy="9504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602A7C4E-BDE3-4161-BA5D-89E1CE63A4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80" y="332657"/>
            <a:ext cx="3168352" cy="5809581"/>
          </a:xfrm>
          <a:prstGeom prst="rect">
            <a:avLst/>
          </a:prstGeom>
        </p:spPr>
      </p:pic>
      <p:sp>
        <p:nvSpPr>
          <p:cNvPr id="4" name="Oblaček govora: pravokotnik z zaobljenimi vogali 3">
            <a:extLst>
              <a:ext uri="{FF2B5EF4-FFF2-40B4-BE49-F238E27FC236}">
                <a16:creationId xmlns:a16="http://schemas.microsoft.com/office/drawing/2014/main" id="{83A38A9B-EB7A-432D-9FCF-6FCB0B7B9035}"/>
              </a:ext>
            </a:extLst>
          </p:cNvPr>
          <p:cNvSpPr/>
          <p:nvPr/>
        </p:nvSpPr>
        <p:spPr>
          <a:xfrm>
            <a:off x="3311086" y="2661382"/>
            <a:ext cx="1632586" cy="576064"/>
          </a:xfrm>
          <a:prstGeom prst="wedgeRoundRectCallout">
            <a:avLst>
              <a:gd name="adj1" fmla="val -76694"/>
              <a:gd name="adj2" fmla="val 132230"/>
              <a:gd name="adj3" fmla="val 16667"/>
            </a:avLst>
          </a:prstGeom>
          <a:solidFill>
            <a:schemeClr val="bg1">
              <a:lumMod val="95000"/>
              <a:alpha val="960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000" b="1" dirty="0">
                <a:solidFill>
                  <a:schemeClr val="tx1"/>
                </a:solidFill>
              </a:rPr>
              <a:t>Kolesarska steza/pas izven naselja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000" b="1" dirty="0">
                <a:solidFill>
                  <a:schemeClr val="tx1"/>
                </a:solidFill>
              </a:rPr>
              <a:t>Dolžina cca 500,0 m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21034D-6EEE-4F32-81C3-02C5B86CEB7B}"/>
              </a:ext>
            </a:extLst>
          </p:cNvPr>
          <p:cNvSpPr txBox="1">
            <a:spLocks/>
          </p:cNvSpPr>
          <p:nvPr/>
        </p:nvSpPr>
        <p:spPr>
          <a:xfrm>
            <a:off x="5015880" y="13253"/>
            <a:ext cx="6048672" cy="751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BOROVNICA – BREG (izven naselja)</a:t>
            </a:r>
          </a:p>
        </p:txBody>
      </p:sp>
      <p:sp>
        <p:nvSpPr>
          <p:cNvPr id="3" name="Prostoročno: oblika 2">
            <a:extLst>
              <a:ext uri="{FF2B5EF4-FFF2-40B4-BE49-F238E27FC236}">
                <a16:creationId xmlns:a16="http://schemas.microsoft.com/office/drawing/2014/main" id="{BAD73BDB-A579-42CD-AF9C-E03C9919B215}"/>
              </a:ext>
            </a:extLst>
          </p:cNvPr>
          <p:cNvSpPr/>
          <p:nvPr/>
        </p:nvSpPr>
        <p:spPr>
          <a:xfrm>
            <a:off x="2773018" y="3425687"/>
            <a:ext cx="144917" cy="1033670"/>
          </a:xfrm>
          <a:custGeom>
            <a:avLst/>
            <a:gdLst>
              <a:gd name="connsiteX0" fmla="*/ 0 w 144917"/>
              <a:gd name="connsiteY0" fmla="*/ 0 h 1033670"/>
              <a:gd name="connsiteX1" fmla="*/ 59635 w 144917"/>
              <a:gd name="connsiteY1" fmla="*/ 357809 h 1033670"/>
              <a:gd name="connsiteX2" fmla="*/ 139148 w 144917"/>
              <a:gd name="connsiteY2" fmla="*/ 682487 h 1033670"/>
              <a:gd name="connsiteX3" fmla="*/ 132522 w 144917"/>
              <a:gd name="connsiteY3" fmla="*/ 1033670 h 103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917" h="1033670">
                <a:moveTo>
                  <a:pt x="0" y="0"/>
                </a:moveTo>
                <a:cubicBezTo>
                  <a:pt x="18222" y="122030"/>
                  <a:pt x="36444" y="244061"/>
                  <a:pt x="59635" y="357809"/>
                </a:cubicBezTo>
                <a:cubicBezTo>
                  <a:pt x="82826" y="471557"/>
                  <a:pt x="127000" y="569844"/>
                  <a:pt x="139148" y="682487"/>
                </a:cubicBezTo>
                <a:cubicBezTo>
                  <a:pt x="151296" y="795130"/>
                  <a:pt x="141909" y="914400"/>
                  <a:pt x="132522" y="1033670"/>
                </a:cubicBezTo>
              </a:path>
            </a:pathLst>
          </a:custGeom>
          <a:noFill/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l-SI"/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636E30D6-3838-4190-BE34-D2DFD3506FF7}"/>
              </a:ext>
            </a:extLst>
          </p:cNvPr>
          <p:cNvSpPr/>
          <p:nvPr/>
        </p:nvSpPr>
        <p:spPr>
          <a:xfrm>
            <a:off x="9226389" y="755240"/>
            <a:ext cx="15963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Potrjeno s strani MZI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F0A98359-EE91-46DB-A7C0-52980B48837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672" y="3717033"/>
            <a:ext cx="3600000" cy="256752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C842C58-6E87-4B78-B89F-900B5E1E61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5647" y="173855"/>
            <a:ext cx="3600000" cy="232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3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Aktivnosti na osnovi CPS Občine Borovnica III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1" y="1825624"/>
            <a:ext cx="6607628" cy="4763861"/>
          </a:xfrm>
        </p:spPr>
        <p:txBody>
          <a:bodyPr>
            <a:normAutofit/>
          </a:bodyPr>
          <a:lstStyle/>
          <a:p>
            <a:r>
              <a:rPr lang="sl-SI" b="1" dirty="0" err="1"/>
              <a:t>Promjena</a:t>
            </a:r>
            <a:r>
              <a:rPr lang="sl-SI" b="1" dirty="0"/>
              <a:t> </a:t>
            </a:r>
            <a:r>
              <a:rPr lang="sl-SI" b="1" dirty="0" err="1"/>
              <a:t>prometnog</a:t>
            </a:r>
            <a:r>
              <a:rPr lang="sl-SI" b="1" dirty="0"/>
              <a:t> i </a:t>
            </a:r>
            <a:r>
              <a:rPr lang="sl-SI" b="1" dirty="0" err="1"/>
              <a:t>parkirnog</a:t>
            </a:r>
            <a:r>
              <a:rPr lang="sl-SI" b="1" dirty="0"/>
              <a:t> režima u Borovnici, </a:t>
            </a:r>
            <a:r>
              <a:rPr lang="sl-SI" b="1" dirty="0" err="1"/>
              <a:t>prije</a:t>
            </a:r>
            <a:r>
              <a:rPr lang="sl-SI" b="1" dirty="0"/>
              <a:t> </a:t>
            </a:r>
            <a:r>
              <a:rPr lang="sl-SI" b="1" dirty="0" err="1"/>
              <a:t>svega</a:t>
            </a:r>
            <a:r>
              <a:rPr lang="sl-SI" b="1" dirty="0"/>
              <a:t> u širšem okolišu osnovne </a:t>
            </a:r>
            <a:r>
              <a:rPr lang="sl-SI" b="1" dirty="0" err="1"/>
              <a:t>škole</a:t>
            </a:r>
            <a:r>
              <a:rPr lang="sl-SI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/>
              <a:t>zabrana ustavljanja i parkiranje te </a:t>
            </a:r>
            <a:r>
              <a:rPr lang="sl-SI" b="1" dirty="0" err="1"/>
              <a:t>smanjenje</a:t>
            </a:r>
            <a:r>
              <a:rPr lang="sl-SI" b="1" dirty="0"/>
              <a:t> brzine od 40 km/h na 30 km/h na </a:t>
            </a:r>
            <a:r>
              <a:rPr lang="sl-SI" b="1" dirty="0" err="1"/>
              <a:t>glavnoj</a:t>
            </a:r>
            <a:r>
              <a:rPr lang="sl-SI" b="1" dirty="0"/>
              <a:t> ulici </a:t>
            </a:r>
            <a:r>
              <a:rPr lang="sl-SI" b="1" dirty="0" err="1"/>
              <a:t>pored</a:t>
            </a:r>
            <a:r>
              <a:rPr lang="sl-SI" b="1" dirty="0"/>
              <a:t> </a:t>
            </a:r>
            <a:r>
              <a:rPr lang="sl-SI" b="1" dirty="0" err="1"/>
              <a:t>škole</a:t>
            </a:r>
            <a:r>
              <a:rPr lang="sl-SI" b="1" dirty="0"/>
              <a:t> (Paplerjeva ulica).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 err="1"/>
              <a:t>Uređenje</a:t>
            </a:r>
            <a:r>
              <a:rPr lang="sl-SI" b="1" dirty="0"/>
              <a:t> </a:t>
            </a:r>
            <a:r>
              <a:rPr lang="sl-SI" b="1" dirty="0" err="1"/>
              <a:t>noveg</a:t>
            </a:r>
            <a:r>
              <a:rPr lang="sl-SI" b="1" dirty="0"/>
              <a:t> </a:t>
            </a:r>
            <a:r>
              <a:rPr lang="sl-SI" b="1" dirty="0" err="1"/>
              <a:t>parkirališta</a:t>
            </a:r>
            <a:r>
              <a:rPr lang="sl-SI" b="1" dirty="0"/>
              <a:t>, nove dovozne ceste i novega </a:t>
            </a:r>
            <a:r>
              <a:rPr lang="sl-SI" b="1" dirty="0" err="1"/>
              <a:t>ogranka</a:t>
            </a:r>
            <a:r>
              <a:rPr lang="sl-SI" b="1" dirty="0"/>
              <a:t> </a:t>
            </a:r>
            <a:r>
              <a:rPr lang="sl-SI" b="1" dirty="0" err="1"/>
              <a:t>šolskog</a:t>
            </a:r>
            <a:r>
              <a:rPr lang="sl-SI" b="1" dirty="0"/>
              <a:t> puta za </a:t>
            </a:r>
            <a:r>
              <a:rPr lang="sl-SI" b="1" dirty="0" err="1"/>
              <a:t>lakši</a:t>
            </a:r>
            <a:r>
              <a:rPr lang="sl-SI" b="1" dirty="0"/>
              <a:t> in </a:t>
            </a:r>
            <a:r>
              <a:rPr lang="sl-SI" b="1" dirty="0" err="1"/>
              <a:t>bezbedniji</a:t>
            </a:r>
            <a:r>
              <a:rPr lang="sl-SI" b="1" dirty="0"/>
              <a:t> </a:t>
            </a:r>
            <a:r>
              <a:rPr lang="sl-SI" b="1" dirty="0" err="1"/>
              <a:t>dostup</a:t>
            </a:r>
            <a:r>
              <a:rPr lang="sl-SI" b="1" dirty="0"/>
              <a:t> do </a:t>
            </a:r>
            <a:r>
              <a:rPr lang="sl-SI" b="1" dirty="0" err="1"/>
              <a:t>škole</a:t>
            </a:r>
            <a:endParaRPr lang="sl-SI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 err="1"/>
              <a:t>Dogradnja</a:t>
            </a:r>
            <a:r>
              <a:rPr lang="sl-SI" b="1" dirty="0"/>
              <a:t>  hodnika za </a:t>
            </a:r>
            <a:r>
              <a:rPr lang="sl-SI" b="1" dirty="0" err="1"/>
              <a:t>pješake</a:t>
            </a:r>
            <a:r>
              <a:rPr lang="sl-SI" b="1" dirty="0"/>
              <a:t> na Gradišnikovi cesti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 err="1"/>
              <a:t>Poljšanje</a:t>
            </a:r>
            <a:r>
              <a:rPr lang="sl-SI" b="1" dirty="0"/>
              <a:t> sigurnosti na </a:t>
            </a:r>
            <a:r>
              <a:rPr lang="sl-SI" b="1" dirty="0" err="1"/>
              <a:t>prijelazima</a:t>
            </a:r>
            <a:r>
              <a:rPr lang="sl-SI" b="1" dirty="0"/>
              <a:t> za pešake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709" y="1916290"/>
            <a:ext cx="4776291" cy="398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98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Aktivnosti na </a:t>
            </a:r>
            <a:r>
              <a:rPr lang="sl-SI" dirty="0" err="1"/>
              <a:t>osnovu</a:t>
            </a:r>
            <a:r>
              <a:rPr lang="sl-SI" dirty="0"/>
              <a:t> CPS Borovnice IV</a:t>
            </a:r>
          </a:p>
        </p:txBody>
      </p:sp>
      <p:sp>
        <p:nvSpPr>
          <p:cNvPr id="4" name="Označba mesta vsebine 2"/>
          <p:cNvSpPr txBox="1">
            <a:spLocks/>
          </p:cNvSpPr>
          <p:nvPr/>
        </p:nvSpPr>
        <p:spPr>
          <a:xfrm>
            <a:off x="838201" y="1825624"/>
            <a:ext cx="6607628" cy="476386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b="1" dirty="0"/>
              <a:t>PROMOCIJA ODRŽIVE MOBILNOSTI:</a:t>
            </a:r>
          </a:p>
          <a:p>
            <a:pPr marL="285750" indent="-285750"/>
            <a:r>
              <a:rPr lang="sl-SI" b="1" dirty="0" err="1"/>
              <a:t>Europski</a:t>
            </a:r>
            <a:r>
              <a:rPr lang="sl-SI" b="1" dirty="0"/>
              <a:t> </a:t>
            </a:r>
            <a:r>
              <a:rPr lang="sl-SI" b="1" dirty="0" err="1"/>
              <a:t>tjedan</a:t>
            </a:r>
            <a:r>
              <a:rPr lang="sl-SI" b="1" dirty="0"/>
              <a:t> mobilnosti</a:t>
            </a:r>
          </a:p>
          <a:p>
            <a:pPr marL="742950" lvl="1" indent="-285750"/>
            <a:r>
              <a:rPr lang="sl-SI" b="1" dirty="0"/>
              <a:t>Od 2017, u </a:t>
            </a:r>
            <a:r>
              <a:rPr lang="sl-SI" b="1" dirty="0" err="1"/>
              <a:t>saradnji</a:t>
            </a:r>
            <a:r>
              <a:rPr lang="sl-SI" b="1" dirty="0"/>
              <a:t> </a:t>
            </a:r>
            <a:r>
              <a:rPr lang="sl-SI" b="1" dirty="0" err="1"/>
              <a:t>sa</a:t>
            </a:r>
            <a:r>
              <a:rPr lang="sl-SI" b="1" dirty="0"/>
              <a:t> </a:t>
            </a:r>
            <a:r>
              <a:rPr lang="sl-SI" b="1" dirty="0" err="1"/>
              <a:t>osnovnom</a:t>
            </a:r>
            <a:r>
              <a:rPr lang="sl-SI" b="1" dirty="0"/>
              <a:t> </a:t>
            </a:r>
            <a:r>
              <a:rPr lang="sl-SI" b="1" dirty="0" err="1"/>
              <a:t>školom</a:t>
            </a:r>
            <a:endParaRPr lang="sl-SI" b="1" dirty="0"/>
          </a:p>
          <a:p>
            <a:pPr marL="742950" lvl="1" indent="-285750"/>
            <a:r>
              <a:rPr lang="sl-SI" dirty="0"/>
              <a:t>Bici-bus, </a:t>
            </a:r>
            <a:r>
              <a:rPr lang="sl-SI" dirty="0" err="1"/>
              <a:t>pješke</a:t>
            </a:r>
            <a:r>
              <a:rPr lang="sl-SI" dirty="0"/>
              <a:t> –bus</a:t>
            </a:r>
          </a:p>
          <a:p>
            <a:pPr marL="742950" lvl="1" indent="-285750"/>
            <a:r>
              <a:rPr lang="sl-SI" dirty="0"/>
              <a:t>Prezentacija i testiranje </a:t>
            </a:r>
            <a:r>
              <a:rPr lang="sl-SI" dirty="0" err="1"/>
              <a:t>električkih</a:t>
            </a:r>
            <a:r>
              <a:rPr lang="sl-SI" dirty="0"/>
              <a:t> </a:t>
            </a:r>
            <a:r>
              <a:rPr lang="sl-SI" dirty="0" err="1"/>
              <a:t>skiroa</a:t>
            </a:r>
            <a:r>
              <a:rPr lang="sl-SI" dirty="0"/>
              <a:t>, bicikla i </a:t>
            </a:r>
            <a:r>
              <a:rPr lang="sl-SI" dirty="0" err="1"/>
              <a:t>auta</a:t>
            </a:r>
            <a:endParaRPr lang="sl-SI" dirty="0"/>
          </a:p>
          <a:p>
            <a:pPr marL="742950" lvl="1" indent="-285750"/>
            <a:r>
              <a:rPr lang="sl-SI" dirty="0"/>
              <a:t>Poligoni </a:t>
            </a:r>
            <a:r>
              <a:rPr lang="sl-SI" dirty="0" err="1"/>
              <a:t>vještina</a:t>
            </a:r>
            <a:r>
              <a:rPr lang="sl-SI" dirty="0"/>
              <a:t> vožnje biciklom i skirojem</a:t>
            </a:r>
          </a:p>
          <a:p>
            <a:pPr marL="742950" lvl="1" indent="-285750"/>
            <a:r>
              <a:rPr lang="sl-SI" dirty="0" err="1"/>
              <a:t>Pješačke</a:t>
            </a:r>
            <a:r>
              <a:rPr lang="sl-SI" dirty="0"/>
              <a:t> i </a:t>
            </a:r>
            <a:r>
              <a:rPr lang="sl-SI" dirty="0" err="1"/>
              <a:t>biciklističke</a:t>
            </a:r>
            <a:r>
              <a:rPr lang="sl-SI" dirty="0"/>
              <a:t> ture/izleti</a:t>
            </a:r>
          </a:p>
          <a:p>
            <a:pPr marL="742950" lvl="1" indent="-285750"/>
            <a:r>
              <a:rPr lang="sl-SI" dirty="0"/>
              <a:t>Predavanja o </a:t>
            </a:r>
            <a:r>
              <a:rPr lang="sl-SI" dirty="0" err="1"/>
              <a:t>održivoj</a:t>
            </a:r>
            <a:r>
              <a:rPr lang="sl-SI" dirty="0"/>
              <a:t> mobilnosti i sigurnosti u </a:t>
            </a:r>
            <a:r>
              <a:rPr lang="sl-SI" dirty="0" err="1"/>
              <a:t>saobraćaju</a:t>
            </a:r>
            <a:r>
              <a:rPr lang="sl-SI" dirty="0"/>
              <a:t>.</a:t>
            </a:r>
          </a:p>
          <a:p>
            <a:pPr marL="742950" lvl="1" indent="-285750"/>
            <a:r>
              <a:rPr lang="sl-SI" dirty="0" err="1"/>
              <a:t>Uvođenje</a:t>
            </a:r>
            <a:r>
              <a:rPr lang="sl-SI" dirty="0"/>
              <a:t> malih </a:t>
            </a:r>
            <a:r>
              <a:rPr lang="sl-SI" dirty="0" err="1"/>
              <a:t>mjera</a:t>
            </a:r>
            <a:r>
              <a:rPr lang="sl-SI" dirty="0"/>
              <a:t> za poboljšanje sigurnosti u prometu: rekonstruirani </a:t>
            </a:r>
            <a:r>
              <a:rPr lang="sl-SI" dirty="0" err="1"/>
              <a:t>prijelazi</a:t>
            </a:r>
            <a:r>
              <a:rPr lang="sl-SI" dirty="0"/>
              <a:t> za pešake i bicikliste, bus-stop, hodniki za </a:t>
            </a:r>
            <a:r>
              <a:rPr lang="sl-SI" dirty="0" err="1"/>
              <a:t>pješake</a:t>
            </a:r>
            <a:r>
              <a:rPr lang="sl-SI" dirty="0"/>
              <a:t> itd.</a:t>
            </a:r>
          </a:p>
          <a:p>
            <a:pPr marL="742950" lvl="1" indent="-285750"/>
            <a:endParaRPr lang="sl-SI" b="1" dirty="0"/>
          </a:p>
        </p:txBody>
      </p:sp>
      <p:pic>
        <p:nvPicPr>
          <p:cNvPr id="5" name="Slika 4" descr="D:\FOTO-BOROVNICA\2019\ETM 2019\Petek\Andrej in Joc\FUJI595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131" y="2529406"/>
            <a:ext cx="3309869" cy="1992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48" y="0"/>
            <a:ext cx="3121152" cy="241401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131" y="4637305"/>
            <a:ext cx="3329417" cy="22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29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Glavni </a:t>
            </a:r>
            <a:r>
              <a:rPr lang="sl-SI" dirty="0" err="1"/>
              <a:t>izzazovi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sl-SI" sz="1800" b="1" dirty="0"/>
              <a:t>INVESTICIJSKI</a:t>
            </a:r>
            <a:r>
              <a:rPr lang="sl-SI" dirty="0"/>
              <a:t> </a:t>
            </a:r>
          </a:p>
          <a:p>
            <a:endParaRPr lang="sl-SI" dirty="0"/>
          </a:p>
          <a:p>
            <a:r>
              <a:rPr lang="sl-SI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Obilazna</a:t>
            </a:r>
            <a:r>
              <a:rPr lang="sl-SI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cesta </a:t>
            </a:r>
            <a:r>
              <a:rPr lang="sl-SI" sz="1800" b="1" dirty="0" err="1"/>
              <a:t>pokraj</a:t>
            </a:r>
            <a:r>
              <a:rPr lang="sl-SI" sz="1800" b="1" dirty="0"/>
              <a:t> </a:t>
            </a:r>
            <a:r>
              <a:rPr lang="sl-SI" sz="1800" b="1" dirty="0" err="1"/>
              <a:t>Tehničkom</a:t>
            </a:r>
            <a:r>
              <a:rPr lang="sl-SI" sz="1800" b="1" dirty="0"/>
              <a:t> muzeja Slovenije u Bistri</a:t>
            </a:r>
          </a:p>
          <a:p>
            <a:r>
              <a:rPr lang="sl-SI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Produžetak</a:t>
            </a:r>
            <a:r>
              <a:rPr lang="sl-SI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bicilističke</a:t>
            </a:r>
            <a:r>
              <a:rPr lang="sl-SI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staze</a:t>
            </a:r>
            <a:r>
              <a:rPr lang="sl-SI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1800" b="1" dirty="0" err="1"/>
              <a:t>uz</a:t>
            </a:r>
            <a:r>
              <a:rPr lang="sl-SI" sz="1800" b="1" dirty="0"/>
              <a:t> </a:t>
            </a:r>
            <a:r>
              <a:rPr lang="sl-SI" sz="1800" b="1" dirty="0" err="1"/>
              <a:t>regionalnu</a:t>
            </a:r>
            <a:r>
              <a:rPr lang="sl-SI" sz="1800" b="1" dirty="0"/>
              <a:t> </a:t>
            </a:r>
            <a:r>
              <a:rPr lang="sl-SI" sz="1800" b="1" dirty="0" err="1"/>
              <a:t>cestu</a:t>
            </a:r>
            <a:r>
              <a:rPr lang="sl-SI" sz="1800" b="1" dirty="0"/>
              <a:t> Vrhnika – Borovnica – Podpeč (</a:t>
            </a:r>
            <a:r>
              <a:rPr lang="sl-SI" sz="1800" b="1" dirty="0" err="1"/>
              <a:t>fali</a:t>
            </a:r>
            <a:r>
              <a:rPr lang="sl-SI" sz="1800" b="1" dirty="0"/>
              <a:t> </a:t>
            </a:r>
            <a:r>
              <a:rPr lang="sl-SI" sz="1800" b="1" dirty="0" err="1"/>
              <a:t>još</a:t>
            </a:r>
            <a:r>
              <a:rPr lang="sl-SI" sz="1800" b="1" dirty="0"/>
              <a:t> 6 km)</a:t>
            </a:r>
          </a:p>
          <a:p>
            <a:r>
              <a:rPr lang="sl-SI" sz="1800" b="1" dirty="0"/>
              <a:t>Izgradnja </a:t>
            </a:r>
            <a:r>
              <a:rPr lang="sl-SI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turističkih</a:t>
            </a:r>
            <a:r>
              <a:rPr lang="sl-SI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biciklističkih</a:t>
            </a:r>
            <a:r>
              <a:rPr lang="sl-SI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puteva</a:t>
            </a:r>
            <a:r>
              <a:rPr lang="sl-SI" sz="1800" b="1" dirty="0"/>
              <a:t>, </a:t>
            </a:r>
            <a:r>
              <a:rPr lang="sl-SI" sz="1800" b="1" dirty="0" err="1"/>
              <a:t>pogotovo</a:t>
            </a:r>
            <a:r>
              <a:rPr lang="sl-SI" sz="1800" b="1" dirty="0"/>
              <a:t> </a:t>
            </a:r>
            <a:r>
              <a:rPr lang="sl-SI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prećenja</a:t>
            </a:r>
            <a:r>
              <a:rPr lang="sl-SI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reke Ljubljanice </a:t>
            </a:r>
            <a:r>
              <a:rPr lang="sl-SI" sz="1800" b="1" dirty="0"/>
              <a:t>i </a:t>
            </a:r>
            <a:r>
              <a:rPr lang="sl-SI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izgradnja </a:t>
            </a:r>
            <a:r>
              <a:rPr lang="sl-SI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pješačkog</a:t>
            </a:r>
            <a:r>
              <a:rPr lang="sl-SI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mosta </a:t>
            </a:r>
            <a:r>
              <a:rPr lang="sl-SI" sz="1800" b="1" dirty="0"/>
              <a:t>na </a:t>
            </a:r>
            <a:r>
              <a:rPr lang="sl-SI" sz="1800" b="1" dirty="0" err="1"/>
              <a:t>mjestu</a:t>
            </a:r>
            <a:r>
              <a:rPr lang="sl-SI" sz="1800" b="1" dirty="0"/>
              <a:t> </a:t>
            </a:r>
            <a:r>
              <a:rPr lang="sl-SI" sz="1800" b="1" dirty="0" err="1"/>
              <a:t>srušenog</a:t>
            </a:r>
            <a:r>
              <a:rPr lang="sl-SI" sz="1800" b="1" dirty="0"/>
              <a:t> </a:t>
            </a:r>
            <a:r>
              <a:rPr lang="sl-SI" sz="1800" b="1" dirty="0" err="1"/>
              <a:t>željezničkog</a:t>
            </a:r>
            <a:r>
              <a:rPr lang="sl-SI" sz="1800" b="1" dirty="0"/>
              <a:t> mosta u Pakom.</a:t>
            </a:r>
          </a:p>
          <a:p>
            <a:r>
              <a:rPr lang="sl-SI" sz="1800" b="1" dirty="0" err="1"/>
              <a:t>Uvođednje</a:t>
            </a:r>
            <a:r>
              <a:rPr lang="sl-SI" sz="1800" b="1" dirty="0"/>
              <a:t> </a:t>
            </a:r>
            <a:r>
              <a:rPr lang="sl-SI" sz="1800" b="1" dirty="0" err="1"/>
              <a:t>javnog</a:t>
            </a:r>
            <a:r>
              <a:rPr lang="sl-SI" sz="1800" b="1" dirty="0"/>
              <a:t> </a:t>
            </a:r>
            <a:r>
              <a:rPr lang="sl-SI" sz="1800" b="1" dirty="0" err="1"/>
              <a:t>putničkog</a:t>
            </a:r>
            <a:r>
              <a:rPr lang="sl-SI" sz="1800" b="1" dirty="0"/>
              <a:t> </a:t>
            </a:r>
            <a:r>
              <a:rPr lang="sl-SI" sz="1800" b="1" dirty="0" err="1"/>
              <a:t>prijevoza</a:t>
            </a:r>
            <a:r>
              <a:rPr lang="sl-SI" sz="1800" b="1" dirty="0"/>
              <a:t> „na poziv“ u občini i do Vrhnike (</a:t>
            </a:r>
            <a:r>
              <a:rPr lang="sl-SI" sz="1800" dirty="0"/>
              <a:t>regijski administrativni, zdravstveni i trgovski </a:t>
            </a:r>
            <a:r>
              <a:rPr lang="sl-SI" sz="1800" dirty="0" err="1"/>
              <a:t>centar</a:t>
            </a:r>
            <a:r>
              <a:rPr lang="sl-SI" sz="1800" dirty="0"/>
              <a:t>) </a:t>
            </a:r>
          </a:p>
          <a:p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sl-SI" sz="1800" b="1" dirty="0"/>
              <a:t>PROMJENA MOBLINOSTNIH NAVIKA</a:t>
            </a:r>
          </a:p>
          <a:p>
            <a:endParaRPr lang="sl-SI" sz="1800" b="1" dirty="0"/>
          </a:p>
          <a:p>
            <a:r>
              <a:rPr lang="sl-SI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Bicikliranje</a:t>
            </a:r>
            <a:r>
              <a:rPr lang="sl-SI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sl-SI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pješačenje</a:t>
            </a:r>
            <a:r>
              <a:rPr lang="sl-SI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sl-SI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školu</a:t>
            </a:r>
            <a:r>
              <a:rPr lang="sl-SI" sz="1800" b="1" dirty="0"/>
              <a:t> iz </a:t>
            </a:r>
            <a:r>
              <a:rPr lang="sl-SI" sz="1800" b="1" dirty="0" err="1"/>
              <a:t>pravca</a:t>
            </a:r>
            <a:r>
              <a:rPr lang="sl-SI" sz="1800" b="1" dirty="0"/>
              <a:t> novih </a:t>
            </a:r>
            <a:r>
              <a:rPr lang="sl-SI" sz="1800" b="1" dirty="0" err="1"/>
              <a:t>biciklističkih</a:t>
            </a:r>
            <a:r>
              <a:rPr lang="sl-SI" sz="1800" b="1" dirty="0"/>
              <a:t> </a:t>
            </a:r>
            <a:r>
              <a:rPr lang="sl-SI" sz="1800" b="1" dirty="0" err="1"/>
              <a:t>staza</a:t>
            </a:r>
            <a:endParaRPr lang="sl-SI" sz="1800" b="1" dirty="0"/>
          </a:p>
          <a:p>
            <a:r>
              <a:rPr lang="sl-SI" sz="1800" b="1" dirty="0" err="1"/>
              <a:t>Bicikliranje</a:t>
            </a:r>
            <a:r>
              <a:rPr lang="sl-SI" sz="1800" b="1" dirty="0"/>
              <a:t> i </a:t>
            </a:r>
            <a:r>
              <a:rPr lang="sl-SI" sz="1800" b="1" dirty="0" err="1"/>
              <a:t>pješačenje</a:t>
            </a:r>
            <a:r>
              <a:rPr lang="sl-SI" sz="1800" b="1" dirty="0"/>
              <a:t> u </a:t>
            </a:r>
            <a:r>
              <a:rPr lang="sl-SI" sz="1800" b="1" dirty="0" err="1"/>
              <a:t>školu</a:t>
            </a:r>
            <a:r>
              <a:rPr lang="sl-SI" sz="1800" b="1" dirty="0"/>
              <a:t> u </a:t>
            </a:r>
            <a:r>
              <a:rPr lang="sl-SI" sz="1800" b="1" dirty="0" err="1"/>
              <a:t>lošim</a:t>
            </a:r>
            <a:r>
              <a:rPr lang="sl-SI" sz="1800" b="1" dirty="0"/>
              <a:t> vremenskim prilikama odnosno </a:t>
            </a:r>
            <a:r>
              <a:rPr lang="sl-SI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ukidanje</a:t>
            </a:r>
            <a:r>
              <a:rPr lang="sl-SI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prijevoza</a:t>
            </a:r>
            <a:r>
              <a:rPr lang="sl-SI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školske</a:t>
            </a:r>
            <a:r>
              <a:rPr lang="sl-SI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djece</a:t>
            </a:r>
            <a:r>
              <a:rPr lang="sl-SI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sl-SI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školskim</a:t>
            </a:r>
            <a:r>
              <a:rPr lang="sl-SI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autobusom</a:t>
            </a:r>
            <a:endParaRPr lang="sl-SI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l-SI" sz="1800" b="1" dirty="0" err="1"/>
              <a:t>Prihvaćanje</a:t>
            </a:r>
            <a:r>
              <a:rPr lang="sl-SI" sz="1800" b="1" dirty="0"/>
              <a:t> i </a:t>
            </a:r>
            <a:r>
              <a:rPr lang="sl-SI" sz="1800" b="1" dirty="0" err="1"/>
              <a:t>poštovanje</a:t>
            </a:r>
            <a:r>
              <a:rPr lang="sl-SI" sz="1800" b="1" dirty="0"/>
              <a:t> </a:t>
            </a:r>
            <a:r>
              <a:rPr lang="sl-SI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ogranićenja</a:t>
            </a:r>
            <a:r>
              <a:rPr lang="sl-SI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brzine na 30 km/h u </a:t>
            </a:r>
            <a:r>
              <a:rPr lang="sl-SI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cjelom</a:t>
            </a:r>
            <a:r>
              <a:rPr lang="sl-SI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naselju Borovnica </a:t>
            </a:r>
            <a:r>
              <a:rPr lang="sl-SI" sz="1800" b="1" dirty="0"/>
              <a:t>(</a:t>
            </a:r>
            <a:r>
              <a:rPr lang="sl-SI" sz="1800" b="1" dirty="0" err="1"/>
              <a:t>osim</a:t>
            </a:r>
            <a:r>
              <a:rPr lang="sl-SI" sz="1800" b="1" dirty="0"/>
              <a:t> </a:t>
            </a:r>
            <a:r>
              <a:rPr lang="sl-SI" sz="1800" b="1" dirty="0" err="1"/>
              <a:t>uz</a:t>
            </a:r>
            <a:r>
              <a:rPr lang="sl-SI" sz="1800" b="1" dirty="0"/>
              <a:t> </a:t>
            </a:r>
            <a:r>
              <a:rPr lang="sl-SI" sz="1800" b="1" dirty="0" err="1"/>
              <a:t>regionalnu</a:t>
            </a:r>
            <a:r>
              <a:rPr lang="sl-SI" sz="1800" b="1" dirty="0"/>
              <a:t> </a:t>
            </a:r>
            <a:r>
              <a:rPr lang="sl-SI" sz="1800" b="1" dirty="0" err="1"/>
              <a:t>cestu</a:t>
            </a:r>
            <a:r>
              <a:rPr lang="sl-SI" sz="1800" b="1" dirty="0"/>
              <a:t>)</a:t>
            </a:r>
          </a:p>
          <a:p>
            <a:r>
              <a:rPr lang="sl-SI" sz="1800" b="1" dirty="0" err="1"/>
              <a:t>Uvođenje</a:t>
            </a:r>
            <a:r>
              <a:rPr lang="sl-SI" sz="1800" b="1" dirty="0"/>
              <a:t>, </a:t>
            </a:r>
            <a:r>
              <a:rPr lang="sl-SI" sz="1800" b="1" dirty="0" err="1"/>
              <a:t>prihvačanja</a:t>
            </a:r>
            <a:r>
              <a:rPr lang="sl-SI" sz="1800" b="1" dirty="0"/>
              <a:t> i </a:t>
            </a:r>
            <a:r>
              <a:rPr lang="sl-SI" sz="1800" b="1" dirty="0" err="1"/>
              <a:t>poštovanje</a:t>
            </a:r>
            <a:r>
              <a:rPr lang="sl-SI" sz="1800" b="1" dirty="0"/>
              <a:t> vremenski </a:t>
            </a:r>
            <a:r>
              <a:rPr lang="sl-SI" sz="1800" b="1" dirty="0" err="1"/>
              <a:t>ogrančenog</a:t>
            </a:r>
            <a:r>
              <a:rPr lang="sl-SI" sz="1800" b="1" dirty="0"/>
              <a:t> (od 7.00 – 8.00 i od 12.00 – 14.00) </a:t>
            </a:r>
            <a:r>
              <a:rPr lang="sl-SI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organičenja</a:t>
            </a:r>
            <a:r>
              <a:rPr lang="sl-SI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brzine na 30 km/h </a:t>
            </a:r>
            <a:r>
              <a:rPr lang="sl-SI" sz="1800" b="1" dirty="0"/>
              <a:t>na glavnim </a:t>
            </a:r>
            <a:r>
              <a:rPr lang="sl-SI" sz="1800" b="1" dirty="0" err="1"/>
              <a:t>pristupačnim</a:t>
            </a:r>
            <a:r>
              <a:rPr lang="sl-SI" sz="1800" b="1" dirty="0"/>
              <a:t> cestama iz ostalih naselja u </a:t>
            </a:r>
            <a:r>
              <a:rPr lang="sl-SI" sz="1800" b="1" dirty="0" err="1"/>
              <a:t>Borovnicu</a:t>
            </a:r>
            <a:endParaRPr lang="sl-SI" sz="1800" b="1" dirty="0"/>
          </a:p>
          <a:p>
            <a:endParaRPr lang="sl-SI" sz="1800" b="1" dirty="0"/>
          </a:p>
        </p:txBody>
      </p:sp>
    </p:spTree>
    <p:extLst>
      <p:ext uri="{BB962C8B-B14F-4D97-AF65-F5344CB8AC3E}">
        <p14:creationId xmlns:p14="http://schemas.microsoft.com/office/powerpoint/2010/main" val="1613267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Kako </a:t>
            </a:r>
            <a:r>
              <a:rPr lang="sl-SI" dirty="0" err="1"/>
              <a:t>pristupiti</a:t>
            </a:r>
            <a:r>
              <a:rPr lang="sl-SI" dirty="0"/>
              <a:t> </a:t>
            </a:r>
            <a:r>
              <a:rPr lang="sl-SI" dirty="0" err="1"/>
              <a:t>uvođenju</a:t>
            </a:r>
            <a:r>
              <a:rPr lang="sl-SI" dirty="0"/>
              <a:t> i </a:t>
            </a:r>
            <a:r>
              <a:rPr lang="sl-SI" dirty="0" err="1"/>
              <a:t>sporvođenju</a:t>
            </a:r>
            <a:r>
              <a:rPr lang="sl-SI" dirty="0"/>
              <a:t> „</a:t>
            </a:r>
            <a:r>
              <a:rPr lang="sl-SI" dirty="0" err="1"/>
              <a:t>mekih</a:t>
            </a:r>
            <a:r>
              <a:rPr lang="sl-SI" dirty="0"/>
              <a:t> </a:t>
            </a:r>
            <a:r>
              <a:rPr lang="sl-SI" dirty="0" err="1"/>
              <a:t>mjera</a:t>
            </a:r>
            <a:r>
              <a:rPr lang="sl-SI" dirty="0"/>
              <a:t>“?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sl-SI" sz="1800" b="1" dirty="0"/>
              <a:t>Pojačano </a:t>
            </a:r>
            <a:r>
              <a:rPr lang="sl-SI" sz="1800" b="1" dirty="0" err="1"/>
              <a:t>surađivanje</a:t>
            </a:r>
            <a:r>
              <a:rPr lang="sl-SI" sz="1800" b="1" dirty="0"/>
              <a:t> </a:t>
            </a:r>
            <a:r>
              <a:rPr lang="sl-SI" sz="1800" b="1" dirty="0" err="1"/>
              <a:t>sa</a:t>
            </a:r>
            <a:r>
              <a:rPr lang="sl-SI" sz="1800" b="1" dirty="0"/>
              <a:t> </a:t>
            </a:r>
            <a:r>
              <a:rPr lang="sl-SI" sz="1800" b="1" dirty="0" err="1"/>
              <a:t>školom</a:t>
            </a:r>
            <a:r>
              <a:rPr lang="sl-SI" sz="1800" b="1" dirty="0"/>
              <a:t> i </a:t>
            </a:r>
            <a:r>
              <a:rPr lang="sl-SI" sz="1800" b="1" dirty="0" err="1"/>
              <a:t>detskim</a:t>
            </a:r>
            <a:r>
              <a:rPr lang="sl-SI" sz="1800" b="1" dirty="0"/>
              <a:t> </a:t>
            </a:r>
            <a:r>
              <a:rPr lang="sl-SI" sz="1800" b="1" dirty="0" err="1"/>
              <a:t>vrtičem</a:t>
            </a:r>
            <a:r>
              <a:rPr lang="sl-SI" sz="1800" b="1" dirty="0"/>
              <a:t>, </a:t>
            </a:r>
            <a:r>
              <a:rPr lang="sl-SI" sz="1800" b="1" dirty="0" err="1"/>
              <a:t>pogotovo</a:t>
            </a:r>
            <a:r>
              <a:rPr lang="sl-SI" sz="1800" b="1" dirty="0"/>
              <a:t> </a:t>
            </a:r>
            <a:r>
              <a:rPr lang="sl-SI" sz="1800" b="1" dirty="0" err="1"/>
              <a:t>sa</a:t>
            </a:r>
            <a:r>
              <a:rPr lang="sl-SI" sz="1800" b="1" dirty="0"/>
              <a:t> </a:t>
            </a:r>
            <a:r>
              <a:rPr lang="sl-SI" sz="1800" b="1" dirty="0" err="1"/>
              <a:t>savjetom</a:t>
            </a:r>
            <a:r>
              <a:rPr lang="sl-SI" sz="1800" b="1" dirty="0"/>
              <a:t> roditelja. </a:t>
            </a:r>
            <a:r>
              <a:rPr lang="sl-SI" sz="1800" b="1" dirty="0" err="1"/>
              <a:t>Nagrađivanje</a:t>
            </a:r>
            <a:r>
              <a:rPr lang="sl-SI" sz="1800" b="1" dirty="0"/>
              <a:t> učitelja i </a:t>
            </a:r>
            <a:r>
              <a:rPr lang="sl-SI" sz="1800" b="1" dirty="0" err="1"/>
              <a:t>školske</a:t>
            </a:r>
            <a:r>
              <a:rPr lang="sl-SI" sz="1800" b="1" dirty="0"/>
              <a:t> </a:t>
            </a:r>
            <a:r>
              <a:rPr lang="sl-SI" sz="1800" b="1" dirty="0" err="1"/>
              <a:t>djece</a:t>
            </a:r>
            <a:r>
              <a:rPr lang="sl-SI" sz="1800" b="1" dirty="0"/>
              <a:t>. </a:t>
            </a:r>
          </a:p>
          <a:p>
            <a:pPr marL="0" indent="0">
              <a:buNone/>
            </a:pPr>
            <a:endParaRPr lang="sl-SI" sz="1800" b="1" dirty="0"/>
          </a:p>
          <a:p>
            <a:r>
              <a:rPr lang="sl-SI" sz="1800" b="1" dirty="0" err="1"/>
              <a:t>Bolja</a:t>
            </a:r>
            <a:r>
              <a:rPr lang="sl-SI" sz="1800" b="1" dirty="0"/>
              <a:t> </a:t>
            </a:r>
            <a:r>
              <a:rPr lang="sl-SI" sz="1800" b="1" dirty="0" err="1"/>
              <a:t>suradnja</a:t>
            </a:r>
            <a:r>
              <a:rPr lang="sl-SI" sz="1800" b="1" dirty="0"/>
              <a:t> </a:t>
            </a:r>
            <a:r>
              <a:rPr lang="sl-SI" sz="1800" b="1" dirty="0" err="1"/>
              <a:t>sa</a:t>
            </a:r>
            <a:r>
              <a:rPr lang="sl-SI" sz="1800" b="1" dirty="0"/>
              <a:t> </a:t>
            </a:r>
            <a:r>
              <a:rPr lang="sl-SI" sz="1800" b="1" dirty="0" err="1"/>
              <a:t>udrugama</a:t>
            </a:r>
            <a:r>
              <a:rPr lang="sl-SI" sz="1800" b="1" dirty="0"/>
              <a:t> u oblastima kulture in </a:t>
            </a:r>
            <a:r>
              <a:rPr lang="sl-SI" sz="1800" b="1" dirty="0" err="1"/>
              <a:t>sporta</a:t>
            </a:r>
            <a:r>
              <a:rPr lang="sl-SI" sz="1800" b="1" dirty="0"/>
              <a:t> – integracija </a:t>
            </a:r>
            <a:r>
              <a:rPr lang="sl-SI" sz="1800" b="1" dirty="0" err="1"/>
              <a:t>održive</a:t>
            </a:r>
            <a:r>
              <a:rPr lang="sl-SI" sz="1800" b="1" dirty="0"/>
              <a:t> mobilnosti u </a:t>
            </a:r>
            <a:r>
              <a:rPr lang="sl-SI" sz="1800" b="1" dirty="0" err="1"/>
              <a:t>djelatonsti</a:t>
            </a:r>
            <a:r>
              <a:rPr lang="sl-SI" sz="1800" b="1" dirty="0"/>
              <a:t> </a:t>
            </a:r>
            <a:r>
              <a:rPr lang="sl-SI" sz="1800" b="1" dirty="0" err="1"/>
              <a:t>udruga</a:t>
            </a:r>
            <a:endParaRPr lang="sl-SI" sz="1800" b="1" dirty="0"/>
          </a:p>
          <a:p>
            <a:pPr marL="0" indent="0">
              <a:buNone/>
            </a:pPr>
            <a:endParaRPr lang="sl-SI" sz="1800" b="1" dirty="0"/>
          </a:p>
          <a:p>
            <a:r>
              <a:rPr lang="sl-SI" sz="1800" b="1" dirty="0"/>
              <a:t>„</a:t>
            </a:r>
            <a:r>
              <a:rPr lang="sl-SI" sz="1800" b="1" dirty="0" err="1"/>
              <a:t>Igrifikacija</a:t>
            </a:r>
            <a:r>
              <a:rPr lang="sl-SI" sz="1800" b="1" dirty="0"/>
              <a:t>“ i </a:t>
            </a:r>
            <a:r>
              <a:rPr lang="sl-SI" sz="1800" b="1" dirty="0" err="1"/>
              <a:t>nagrađivanje</a:t>
            </a:r>
            <a:r>
              <a:rPr lang="sl-SI" sz="1800" b="1" dirty="0"/>
              <a:t> </a:t>
            </a:r>
            <a:r>
              <a:rPr lang="sl-SI" sz="1800" b="1" dirty="0" err="1"/>
              <a:t>održivo</a:t>
            </a:r>
            <a:r>
              <a:rPr lang="sl-SI" sz="1800" b="1" dirty="0"/>
              <a:t> </a:t>
            </a:r>
            <a:r>
              <a:rPr lang="sl-SI" sz="1800" b="1" dirty="0" err="1"/>
              <a:t>mobilnostno</a:t>
            </a:r>
            <a:r>
              <a:rPr lang="sl-SI" sz="1800" b="1" dirty="0"/>
              <a:t> ponašanja</a:t>
            </a:r>
          </a:p>
          <a:p>
            <a:endParaRPr lang="sl-SI" sz="1800" b="1" dirty="0"/>
          </a:p>
          <a:p>
            <a:r>
              <a:rPr lang="sl-SI" sz="1800" b="1" dirty="0" err="1"/>
              <a:t>Ukljčivanje</a:t>
            </a:r>
            <a:r>
              <a:rPr lang="sl-SI" sz="1800" b="1" dirty="0"/>
              <a:t> u </a:t>
            </a:r>
            <a:r>
              <a:rPr lang="sl-SI" sz="1800" b="1" dirty="0" err="1"/>
              <a:t>međunarodne</a:t>
            </a:r>
            <a:r>
              <a:rPr lang="sl-SI" sz="1800" b="1" dirty="0"/>
              <a:t> aktivnosti i projekta u oblasti </a:t>
            </a:r>
            <a:r>
              <a:rPr lang="sl-SI" sz="1800" b="1" dirty="0" err="1"/>
              <a:t>održive</a:t>
            </a:r>
            <a:r>
              <a:rPr lang="sl-SI" sz="1800" b="1" dirty="0"/>
              <a:t> mobilnosti.</a:t>
            </a:r>
          </a:p>
          <a:p>
            <a:r>
              <a:rPr lang="sl-SI" sz="1800" b="1" dirty="0" err="1"/>
              <a:t>Obeležnje</a:t>
            </a:r>
            <a:r>
              <a:rPr lang="sl-SI" sz="1800" b="1" dirty="0"/>
              <a:t> „</a:t>
            </a:r>
            <a:r>
              <a:rPr lang="sl-SI" sz="1800" b="1" dirty="0" err="1"/>
              <a:t>međunarodnog</a:t>
            </a:r>
            <a:r>
              <a:rPr lang="sl-SI" sz="1800" b="1" dirty="0"/>
              <a:t> dana biciklizma“ i </a:t>
            </a:r>
            <a:r>
              <a:rPr lang="sl-SI" sz="1800" b="1" dirty="0" err="1"/>
              <a:t>slićno</a:t>
            </a:r>
            <a:r>
              <a:rPr lang="sl-SI" sz="1800" b="1" dirty="0"/>
              <a:t> </a:t>
            </a: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752" y="1414088"/>
            <a:ext cx="3777248" cy="2513968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625" y="4113707"/>
            <a:ext cx="4119375" cy="274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00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Razvitak</a:t>
            </a:r>
            <a:r>
              <a:rPr lang="sl-SI" dirty="0"/>
              <a:t> </a:t>
            </a:r>
            <a:r>
              <a:rPr lang="sl-SI" dirty="0" err="1"/>
              <a:t>bicilističkog</a:t>
            </a:r>
            <a:r>
              <a:rPr lang="sl-SI" dirty="0"/>
              <a:t> turizma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825624"/>
            <a:ext cx="4738351" cy="4665327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/>
              <a:t>IZNAJAM EL. BICIKLA (ATM d. o. o.)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/>
              <a:t>BICIKLISTIČKI HOSTEL V BOROVNICI                (u izgradnji)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/>
              <a:t>SA BICIKLOM U POSJETU TEHNIČKOM MUZEJU SLOVENIJE U BISTRI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/>
              <a:t>SA BICIKLOM PO  BAŠTINI JUŽNE ŽELJEZNICE I NA POSJETU PRIODNOG SPOMENIKA GORIŠKI MAH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/>
              <a:t>SA BICIKLOM DO ŽDRIJLA PEKEL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/>
              <a:t>SA GORSKIM BICIKLIMA PO BRDIMA OKO BOROVNIŠKE KOTLINE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762" y="1385405"/>
            <a:ext cx="3701939" cy="277288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238" y="4029497"/>
            <a:ext cx="3599617" cy="269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77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defTabSz="914400">
              <a:spcBef>
                <a:spcPts val="0"/>
              </a:spcBef>
              <a:buNone/>
            </a:pP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/>
              </a:rPr>
              <a:t>Potenciali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/>
              </a:rPr>
              <a:t>biciklističkog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/>
              </a:rPr>
              <a:t> turizma u občini Borovnica</a:t>
            </a:r>
            <a:endParaRPr lang="sl-SI" sz="32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34850" y="1502279"/>
            <a:ext cx="11857149" cy="4447761"/>
          </a:xfrm>
        </p:spPr>
        <p:txBody>
          <a:bodyPr>
            <a:noAutofit/>
          </a:bodyPr>
          <a:lstStyle/>
          <a:p>
            <a:pPr algn="ctr" defTabSz="914400">
              <a:lnSpc>
                <a:spcPct val="100000"/>
              </a:lnSpc>
              <a:spcBef>
                <a:spcPts val="576"/>
              </a:spcBef>
            </a:pPr>
            <a:r>
              <a:rPr lang="sl-SI" sz="1800" b="1" dirty="0">
                <a:latin typeface="Segoe UI"/>
              </a:rPr>
              <a:t>OBNOVLJENA IN INTERPRETIRANA ŽELEZNIŠKA DEDIŠČINA</a:t>
            </a:r>
            <a:r>
              <a:rPr lang="sl-SI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</a:rPr>
              <a:t> + </a:t>
            </a:r>
            <a:r>
              <a:rPr lang="sl-SI" sz="1800" b="1" dirty="0">
                <a:latin typeface="Segoe UI"/>
              </a:rPr>
              <a:t>KOLESARJEM PRIJAZEN ŽELEZNIŠKI PREVOZ = OSNOVA ZA RAZVOJ PRIVLAČNIH TURISTIČNIH ZGODB IN PRODUKTOV OB JUŽNI ŽELEZNICI  </a:t>
            </a:r>
            <a:r>
              <a:rPr lang="sl-SI" b="1" dirty="0">
                <a:latin typeface="Segoe UI"/>
              </a:rPr>
              <a:t>(IN DRUGJE)</a:t>
            </a:r>
          </a:p>
          <a:p>
            <a:pPr marL="285750" indent="-285750" algn="l" defTabSz="914400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endParaRPr lang="sl-SI" b="1" dirty="0">
              <a:latin typeface="Segoe UI"/>
            </a:endParaRPr>
          </a:p>
          <a:p>
            <a:pPr marL="0" indent="0" algn="l" defTabSz="914400">
              <a:lnSpc>
                <a:spcPct val="150000"/>
              </a:lnSpc>
              <a:spcBef>
                <a:spcPts val="0"/>
              </a:spcBef>
              <a:buNone/>
            </a:pPr>
            <a:endParaRPr lang="sl-SI" dirty="0"/>
          </a:p>
          <a:p>
            <a:pPr marL="0" indent="0" algn="l" defTabSz="914400">
              <a:lnSpc>
                <a:spcPct val="150000"/>
              </a:lnSpc>
              <a:spcBef>
                <a:spcPts val="0"/>
              </a:spcBef>
              <a:buNone/>
            </a:pPr>
            <a:endParaRPr lang="sl-SI" dirty="0"/>
          </a:p>
        </p:txBody>
      </p:sp>
      <p:pic>
        <p:nvPicPr>
          <p:cNvPr id="6" name="Slika 3" descr="Grb občine Borovn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668" y="129055"/>
            <a:ext cx="788265" cy="95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157" y="2462569"/>
            <a:ext cx="4727620" cy="258152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1" y="2743200"/>
            <a:ext cx="4430624" cy="397648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01" y="4071141"/>
            <a:ext cx="3268634" cy="245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81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defTabSz="914400">
              <a:spcBef>
                <a:spcPts val="0"/>
              </a:spcBef>
              <a:buNone/>
            </a:pPr>
            <a:r>
              <a:rPr lang="sl-SI" b="1" dirty="0">
                <a:latin typeface="Segoe UI Light"/>
              </a:rPr>
              <a:t>Osnovni podatki o Občini Borovnica </a:t>
            </a:r>
            <a:endParaRPr lang="sl-SI" sz="3200" b="1" i="0" dirty="0">
              <a:solidFill>
                <a:schemeClr val="bg1"/>
              </a:solidFill>
              <a:latin typeface="Segoe UI Light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99686" y="1567287"/>
            <a:ext cx="5379431" cy="4447761"/>
          </a:xfrm>
        </p:spPr>
        <p:txBody>
          <a:bodyPr>
            <a:noAutofit/>
          </a:bodyPr>
          <a:lstStyle/>
          <a:p>
            <a:pPr marL="285750" indent="-285750" algn="l" defTabSz="914400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dirty="0">
                <a:latin typeface="Segoe UI"/>
              </a:rPr>
              <a:t>Površina: 42 km2; 4.500 </a:t>
            </a:r>
            <a:r>
              <a:rPr lang="sl-SI" b="1" dirty="0" err="1">
                <a:latin typeface="Segoe UI"/>
              </a:rPr>
              <a:t>stanovnika</a:t>
            </a:r>
            <a:endParaRPr lang="sl-SI" b="1" dirty="0">
              <a:latin typeface="Segoe UI"/>
            </a:endParaRPr>
          </a:p>
          <a:p>
            <a:pPr marL="285750" indent="-285750" algn="l" defTabSz="914400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dirty="0" err="1">
                <a:latin typeface="Segoe UI"/>
              </a:rPr>
              <a:t>Središte</a:t>
            </a:r>
            <a:r>
              <a:rPr lang="sl-SI" dirty="0">
                <a:latin typeface="Segoe UI"/>
              </a:rPr>
              <a:t> občine je trg </a:t>
            </a:r>
            <a:r>
              <a:rPr lang="sl-SI" b="1" dirty="0">
                <a:latin typeface="Segoe UI"/>
              </a:rPr>
              <a:t>Borovnica </a:t>
            </a:r>
            <a:r>
              <a:rPr lang="sl-SI" dirty="0">
                <a:latin typeface="Segoe UI"/>
              </a:rPr>
              <a:t>(2.500 </a:t>
            </a:r>
            <a:r>
              <a:rPr lang="sl-SI" dirty="0" err="1">
                <a:latin typeface="Segoe UI"/>
              </a:rPr>
              <a:t>stanovnika</a:t>
            </a:r>
            <a:r>
              <a:rPr lang="sl-SI" dirty="0">
                <a:latin typeface="Segoe UI"/>
              </a:rPr>
              <a:t>), u občini ima </a:t>
            </a:r>
            <a:r>
              <a:rPr lang="sl-SI" dirty="0" err="1">
                <a:latin typeface="Segoe UI"/>
              </a:rPr>
              <a:t>još</a:t>
            </a:r>
            <a:r>
              <a:rPr lang="sl-SI" dirty="0">
                <a:latin typeface="Segoe UI"/>
              </a:rPr>
              <a:t>  </a:t>
            </a:r>
            <a:r>
              <a:rPr lang="sl-SI" b="1" dirty="0">
                <a:latin typeface="Segoe UI"/>
              </a:rPr>
              <a:t>11</a:t>
            </a:r>
            <a:r>
              <a:rPr lang="sl-SI" dirty="0">
                <a:latin typeface="Segoe UI"/>
              </a:rPr>
              <a:t> </a:t>
            </a:r>
            <a:r>
              <a:rPr lang="sl-SI" b="1" dirty="0">
                <a:latin typeface="Segoe UI"/>
              </a:rPr>
              <a:t>drugih naselja.</a:t>
            </a:r>
          </a:p>
          <a:p>
            <a:pPr marL="285750" indent="-285750" algn="l" defTabSz="914400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dirty="0">
                <a:latin typeface="Segoe UI"/>
              </a:rPr>
              <a:t>Borovnica leži 20 km JZ od Ljubljane na spoju Ljubljanske bara  i krških planina Menišije in Krima </a:t>
            </a:r>
          </a:p>
          <a:p>
            <a:pPr marL="285750" indent="-285750" algn="l" defTabSz="914400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dirty="0" err="1">
                <a:latin typeface="Segoe UI"/>
              </a:rPr>
              <a:t>Kroz</a:t>
            </a:r>
            <a:r>
              <a:rPr lang="sl-SI" b="1" dirty="0">
                <a:latin typeface="Segoe UI"/>
              </a:rPr>
              <a:t> </a:t>
            </a:r>
            <a:r>
              <a:rPr lang="sl-SI" b="1" dirty="0" err="1">
                <a:latin typeface="Segoe UI"/>
              </a:rPr>
              <a:t>občinu</a:t>
            </a:r>
            <a:r>
              <a:rPr lang="sl-SI" b="1" dirty="0">
                <a:latin typeface="Segoe UI"/>
              </a:rPr>
              <a:t>  odvija se glavna </a:t>
            </a:r>
            <a:r>
              <a:rPr lang="sl-SI" b="1" dirty="0" err="1">
                <a:latin typeface="Segoe UI"/>
              </a:rPr>
              <a:t>železnička</a:t>
            </a:r>
            <a:r>
              <a:rPr lang="sl-SI" b="1" dirty="0">
                <a:latin typeface="Segoe UI"/>
              </a:rPr>
              <a:t> </a:t>
            </a:r>
            <a:r>
              <a:rPr lang="sl-SI" b="1" dirty="0" err="1">
                <a:latin typeface="Segoe UI"/>
              </a:rPr>
              <a:t>pruga</a:t>
            </a:r>
            <a:r>
              <a:rPr lang="sl-SI" b="1" dirty="0">
                <a:latin typeface="Segoe UI"/>
              </a:rPr>
              <a:t> </a:t>
            </a:r>
            <a:r>
              <a:rPr lang="sl-SI" dirty="0">
                <a:latin typeface="Segoe UI"/>
              </a:rPr>
              <a:t>Ljubljana – </a:t>
            </a:r>
            <a:r>
              <a:rPr lang="sl-SI" dirty="0" err="1">
                <a:latin typeface="Segoe UI"/>
              </a:rPr>
              <a:t>Kopar</a:t>
            </a:r>
            <a:r>
              <a:rPr lang="sl-SI" dirty="0">
                <a:latin typeface="Segoe UI"/>
              </a:rPr>
              <a:t>/Trst/</a:t>
            </a:r>
            <a:r>
              <a:rPr lang="sl-SI" dirty="0" err="1">
                <a:latin typeface="Segoe UI"/>
              </a:rPr>
              <a:t>Rijek</a:t>
            </a:r>
            <a:r>
              <a:rPr lang="sl-SI" dirty="0">
                <a:latin typeface="Segoe UI"/>
              </a:rPr>
              <a:t>/</a:t>
            </a:r>
            <a:r>
              <a:rPr lang="sl-SI" dirty="0" err="1">
                <a:latin typeface="Segoe UI"/>
              </a:rPr>
              <a:t>Pula</a:t>
            </a:r>
            <a:r>
              <a:rPr lang="sl-SI" b="1" dirty="0">
                <a:latin typeface="Segoe UI"/>
              </a:rPr>
              <a:t>, u </a:t>
            </a:r>
            <a:r>
              <a:rPr lang="sl-SI" b="1" dirty="0" err="1">
                <a:latin typeface="Segoe UI"/>
              </a:rPr>
              <a:t>blizini</a:t>
            </a:r>
            <a:r>
              <a:rPr lang="sl-SI" b="1" dirty="0">
                <a:latin typeface="Segoe UI"/>
              </a:rPr>
              <a:t> </a:t>
            </a:r>
            <a:r>
              <a:rPr lang="sl-SI" dirty="0">
                <a:latin typeface="Segoe UI"/>
              </a:rPr>
              <a:t>(10km) </a:t>
            </a:r>
            <a:r>
              <a:rPr lang="sl-SI" dirty="0" err="1">
                <a:latin typeface="Segoe UI"/>
              </a:rPr>
              <a:t>nalazi</a:t>
            </a:r>
            <a:r>
              <a:rPr lang="sl-SI" dirty="0">
                <a:latin typeface="Segoe UI"/>
              </a:rPr>
              <a:t> se </a:t>
            </a:r>
            <a:r>
              <a:rPr lang="sl-SI" b="1" dirty="0" err="1">
                <a:latin typeface="Segoe UI"/>
              </a:rPr>
              <a:t>priljučak</a:t>
            </a:r>
            <a:r>
              <a:rPr lang="sl-SI" b="1" dirty="0">
                <a:latin typeface="Segoe UI"/>
              </a:rPr>
              <a:t> na </a:t>
            </a:r>
            <a:r>
              <a:rPr lang="sl-SI" b="1" dirty="0" err="1">
                <a:latin typeface="Segoe UI"/>
              </a:rPr>
              <a:t>avtoput</a:t>
            </a:r>
            <a:r>
              <a:rPr lang="sl-SI" b="1" dirty="0">
                <a:latin typeface="Segoe UI"/>
              </a:rPr>
              <a:t> Ljubljana-Koper/Trst. </a:t>
            </a:r>
          </a:p>
          <a:p>
            <a:pPr marL="285750" indent="-285750" algn="l" defTabSz="914400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dirty="0">
                <a:latin typeface="Segoe UI"/>
              </a:rPr>
              <a:t>Občina ima raznolik i dobro </a:t>
            </a:r>
            <a:r>
              <a:rPr lang="sl-SI" b="1" dirty="0" err="1">
                <a:latin typeface="Segoe UI"/>
              </a:rPr>
              <a:t>učuvan</a:t>
            </a:r>
            <a:r>
              <a:rPr lang="sl-SI" b="1" dirty="0">
                <a:latin typeface="Segoe UI"/>
              </a:rPr>
              <a:t> </a:t>
            </a:r>
            <a:r>
              <a:rPr lang="sl-SI" b="1" dirty="0" err="1">
                <a:latin typeface="Segoe UI"/>
              </a:rPr>
              <a:t>priprodni</a:t>
            </a:r>
            <a:r>
              <a:rPr lang="sl-SI" b="1" dirty="0">
                <a:latin typeface="Segoe UI"/>
              </a:rPr>
              <a:t> okoliš i  </a:t>
            </a:r>
            <a:r>
              <a:rPr lang="sl-SI" b="1" dirty="0" err="1">
                <a:latin typeface="Segoe UI"/>
              </a:rPr>
              <a:t>krajolik</a:t>
            </a:r>
            <a:r>
              <a:rPr lang="sl-SI" b="1" dirty="0">
                <a:latin typeface="Segoe UI"/>
              </a:rPr>
              <a:t> </a:t>
            </a:r>
            <a:r>
              <a:rPr lang="sl-SI" b="1" dirty="0" err="1">
                <a:latin typeface="Segoe UI"/>
              </a:rPr>
              <a:t>kao</a:t>
            </a:r>
            <a:r>
              <a:rPr lang="sl-SI" b="1" dirty="0">
                <a:latin typeface="Segoe UI"/>
              </a:rPr>
              <a:t> i brze i relativno česte veze </a:t>
            </a:r>
            <a:r>
              <a:rPr lang="sl-SI" b="1" dirty="0" err="1">
                <a:latin typeface="Segoe UI"/>
              </a:rPr>
              <a:t>sa</a:t>
            </a:r>
            <a:r>
              <a:rPr lang="sl-SI" b="1" dirty="0">
                <a:latin typeface="Segoe UI"/>
              </a:rPr>
              <a:t>  vozom do Ljubljane </a:t>
            </a:r>
            <a:r>
              <a:rPr lang="sl-SI" dirty="0">
                <a:latin typeface="Segoe UI"/>
              </a:rPr>
              <a:t>(20 minuta vožnje) </a:t>
            </a:r>
            <a:endParaRPr lang="sl-SI" i="0" dirty="0">
              <a:solidFill>
                <a:schemeClr val="bg1">
                  <a:lumMod val="50000"/>
                </a:schemeClr>
              </a:solidFill>
              <a:latin typeface="Segoe UI"/>
            </a:endParaRPr>
          </a:p>
          <a:p>
            <a:pPr marL="285750" indent="-285750" algn="l" defTabSz="914400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dirty="0">
                <a:latin typeface="Segoe UI"/>
              </a:rPr>
              <a:t>Velika biotska  raznolikost </a:t>
            </a:r>
            <a:r>
              <a:rPr lang="sl-SI" dirty="0">
                <a:latin typeface="Segoe UI"/>
              </a:rPr>
              <a:t>(Natura 2000, Krajinski park Ljubljansko barje), habitati velikih zveri (šakal, volk, ris, medved) ter številnih redkih in ogroženih vrst ptic.</a:t>
            </a:r>
          </a:p>
          <a:p>
            <a:pPr marL="0" indent="0" algn="l" defTabSz="914400">
              <a:lnSpc>
                <a:spcPct val="150000"/>
              </a:lnSpc>
              <a:spcBef>
                <a:spcPts val="0"/>
              </a:spcBef>
              <a:buNone/>
            </a:pPr>
            <a:endParaRPr lang="sl-SI" dirty="0"/>
          </a:p>
          <a:p>
            <a:pPr marL="0" indent="0" algn="l" defTabSz="914400">
              <a:lnSpc>
                <a:spcPct val="150000"/>
              </a:lnSpc>
              <a:spcBef>
                <a:spcPts val="0"/>
              </a:spcBef>
              <a:buNone/>
            </a:pPr>
            <a:endParaRPr lang="sl-SI" dirty="0"/>
          </a:p>
        </p:txBody>
      </p:sp>
      <p:pic>
        <p:nvPicPr>
          <p:cNvPr id="2050" name="Picture 2" descr="http://www.ljubljanskobarje.si/uploads/podobe/003P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387" y="1314884"/>
            <a:ext cx="5109414" cy="324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visitljubljana.com/file/390132/borovnica_a.-fever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800" y="5101609"/>
            <a:ext cx="2279561" cy="152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nauk.si/materials/4235/out/krajinski_park/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158" y="4865687"/>
            <a:ext cx="2973601" cy="199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3" descr="Grb občine Borovn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668" y="129055"/>
            <a:ext cx="788265" cy="95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973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defTabSz="914400">
              <a:spcBef>
                <a:spcPts val="0"/>
              </a:spcBef>
              <a:buNone/>
            </a:pP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/>
              </a:rPr>
              <a:t>Razvoj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/>
              </a:rPr>
              <a:t>biciklstičkog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/>
              </a:rPr>
              <a:t> i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/>
              </a:rPr>
              <a:t>inter-modalnoga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/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/>
              </a:rPr>
              <a:t>održivog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/>
              </a:rPr>
              <a:t> turizma na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/>
              </a:rPr>
              <a:t>Ljubljanskoj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/>
              </a:rPr>
              <a:t> bari</a:t>
            </a:r>
            <a:endParaRPr lang="sl-SI" sz="32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34851" y="1502279"/>
            <a:ext cx="11018950" cy="4447761"/>
          </a:xfrm>
        </p:spPr>
        <p:txBody>
          <a:bodyPr>
            <a:noAutofit/>
          </a:bodyPr>
          <a:lstStyle/>
          <a:p>
            <a:pPr marL="0" indent="0" algn="l" defTabSz="914400">
              <a:lnSpc>
                <a:spcPct val="150000"/>
              </a:lnSpc>
              <a:spcBef>
                <a:spcPts val="0"/>
              </a:spcBef>
              <a:buNone/>
            </a:pPr>
            <a:endParaRPr lang="sl-SI" dirty="0"/>
          </a:p>
          <a:p>
            <a:pPr marL="0" indent="0" algn="l" defTabSz="914400">
              <a:lnSpc>
                <a:spcPct val="150000"/>
              </a:lnSpc>
              <a:spcBef>
                <a:spcPts val="0"/>
              </a:spcBef>
              <a:buNone/>
            </a:pP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175" y="2472743"/>
            <a:ext cx="4061139" cy="304585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" y="2066051"/>
            <a:ext cx="4001037" cy="300077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037" y="1445196"/>
            <a:ext cx="4061138" cy="304585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644" y="4935828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42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spcBef>
                <a:spcPts val="0"/>
              </a:spcBef>
              <a:buNone/>
            </a:pPr>
            <a:r>
              <a:rPr lang="sl-SI" sz="3200" dirty="0">
                <a:latin typeface="Segoe UI Light"/>
              </a:rPr>
              <a:t>i</a:t>
            </a:r>
            <a:endParaRPr lang="sl-SI" sz="3200" b="0" i="0" dirty="0">
              <a:solidFill>
                <a:srgbClr val="D24726"/>
              </a:solidFill>
              <a:latin typeface="Segoe UI Light"/>
            </a:endParaRP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6028267" y="2402237"/>
            <a:ext cx="5859506" cy="2187226"/>
          </a:xfrm>
        </p:spPr>
        <p:txBody>
          <a:bodyPr>
            <a:noAutofit/>
          </a:bodyPr>
          <a:lstStyle/>
          <a:p>
            <a:pPr marL="0" indent="0" algn="ctr" defTabSz="914400">
              <a:lnSpc>
                <a:spcPct val="150000"/>
              </a:lnSpc>
              <a:spcBef>
                <a:spcPts val="864"/>
              </a:spcBef>
              <a:buNone/>
            </a:pPr>
            <a:r>
              <a:rPr lang="sl-SI" sz="4000" b="1" dirty="0">
                <a:latin typeface="Segoe UI Light"/>
              </a:rPr>
              <a:t>Hvala za vam na pažnji</a:t>
            </a:r>
            <a:r>
              <a:rPr lang="sl-SI" sz="4000" b="1" i="0" dirty="0">
                <a:solidFill>
                  <a:schemeClr val="bg1"/>
                </a:solidFill>
                <a:latin typeface="Segoe UI Light"/>
                <a:ea typeface="+mn-ea"/>
                <a:cs typeface="+mn-cs"/>
              </a:rPr>
              <a:t>!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8294259" y="6477369"/>
            <a:ext cx="2963979" cy="298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 defTabSz="914400">
              <a:buNone/>
            </a:pPr>
            <a:r>
              <a:rPr lang="sl-SI" sz="1200" b="0" i="0" dirty="0">
                <a:solidFill>
                  <a:srgbClr val="E5846D"/>
                </a:solidFill>
                <a:latin typeface="Segoe UI"/>
              </a:rPr>
              <a:t>()</a:t>
            </a:r>
          </a:p>
          <a:p>
            <a:pPr algn="l" defTabSz="914400">
              <a:buNone/>
            </a:pPr>
            <a:endParaRPr lang="sl-SI" sz="1200" dirty="0">
              <a:solidFill>
                <a:srgbClr val="D24726"/>
              </a:solidFill>
            </a:endParaRPr>
          </a:p>
        </p:txBody>
      </p:sp>
      <p:pic>
        <p:nvPicPr>
          <p:cNvPr id="10" name="Slika 9" descr="http://www.kamra.si/Data/BorovnicaSteberMostK_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9834"/>
            <a:ext cx="5563673" cy="357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3" descr="Grb občine Borovn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668" y="129055"/>
            <a:ext cx="788265" cy="104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502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defTabSz="914400">
              <a:spcBef>
                <a:spcPts val="0"/>
              </a:spcBef>
              <a:buNone/>
            </a:pPr>
            <a:r>
              <a:rPr lang="sl-SI" b="1" dirty="0">
                <a:latin typeface="Segoe UI Light"/>
              </a:rPr>
              <a:t>Kratka istorija Borovnice - I</a:t>
            </a:r>
            <a:endParaRPr lang="sl-SI" b="1" i="0" dirty="0">
              <a:solidFill>
                <a:schemeClr val="bg1"/>
              </a:solidFill>
              <a:latin typeface="Segoe UI Light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969852" y="1824863"/>
            <a:ext cx="4876800" cy="4447761"/>
          </a:xfrm>
        </p:spPr>
        <p:txBody>
          <a:bodyPr>
            <a:noAutofit/>
          </a:bodyPr>
          <a:lstStyle/>
          <a:p>
            <a:pPr marL="285750" indent="-285750" algn="l" defTabSz="914400">
              <a:lnSpc>
                <a:spcPct val="15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i="0" dirty="0">
                <a:solidFill>
                  <a:schemeClr val="bg1">
                    <a:lumMod val="50000"/>
                  </a:schemeClr>
                </a:solidFill>
                <a:latin typeface="Segoe UI"/>
              </a:rPr>
              <a:t>3.500 </a:t>
            </a:r>
            <a:r>
              <a:rPr lang="sl-SI" b="1" dirty="0">
                <a:latin typeface="Segoe UI"/>
              </a:rPr>
              <a:t>pr. n. št.</a:t>
            </a:r>
            <a:r>
              <a:rPr lang="sl-SI" b="1" i="0" dirty="0">
                <a:solidFill>
                  <a:schemeClr val="bg1">
                    <a:lumMod val="50000"/>
                  </a:schemeClr>
                </a:solidFill>
                <a:latin typeface="Segoe UI"/>
              </a:rPr>
              <a:t>:  </a:t>
            </a:r>
            <a:r>
              <a:rPr lang="sl-SI" b="1" dirty="0">
                <a:latin typeface="Segoe UI"/>
              </a:rPr>
              <a:t>kultura </a:t>
            </a:r>
            <a:r>
              <a:rPr lang="sl-SI" b="1" dirty="0" err="1">
                <a:latin typeface="Segoe UI"/>
              </a:rPr>
              <a:t>gomilanja</a:t>
            </a:r>
            <a:endParaRPr lang="sl-SI" b="1" i="0" dirty="0">
              <a:solidFill>
                <a:schemeClr val="bg1">
                  <a:lumMod val="50000"/>
                </a:schemeClr>
              </a:solidFill>
              <a:latin typeface="Segoe UI"/>
            </a:endParaRPr>
          </a:p>
          <a:p>
            <a:pPr marL="285750" indent="-285750" algn="l" defTabSz="914400">
              <a:lnSpc>
                <a:spcPct val="15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dirty="0">
                <a:latin typeface="Segoe UI"/>
              </a:rPr>
              <a:t>300 : </a:t>
            </a:r>
            <a:r>
              <a:rPr lang="sl-SI" b="1" dirty="0" err="1">
                <a:latin typeface="Segoe UI"/>
              </a:rPr>
              <a:t>Claustra</a:t>
            </a:r>
            <a:r>
              <a:rPr lang="sl-SI" b="1" dirty="0">
                <a:latin typeface="Segoe UI"/>
              </a:rPr>
              <a:t> </a:t>
            </a:r>
            <a:r>
              <a:rPr lang="sl-SI" b="1" dirty="0" err="1">
                <a:latin typeface="Segoe UI"/>
              </a:rPr>
              <a:t>Alpim</a:t>
            </a:r>
            <a:r>
              <a:rPr lang="sl-SI" b="1" dirty="0">
                <a:latin typeface="Segoe UI"/>
              </a:rPr>
              <a:t> </a:t>
            </a:r>
            <a:r>
              <a:rPr lang="sl-SI" b="1" dirty="0" err="1">
                <a:latin typeface="Segoe UI"/>
              </a:rPr>
              <a:t>Iuliarium</a:t>
            </a:r>
            <a:r>
              <a:rPr lang="sl-SI" b="1" dirty="0">
                <a:latin typeface="Segoe UI"/>
              </a:rPr>
              <a:t>: sistem utrdbi i zapornih zidova </a:t>
            </a:r>
            <a:r>
              <a:rPr lang="sl-SI" b="1" dirty="0" err="1">
                <a:latin typeface="Segoe UI"/>
              </a:rPr>
              <a:t>Rimskoga</a:t>
            </a:r>
            <a:r>
              <a:rPr lang="sl-SI" b="1" dirty="0">
                <a:latin typeface="Segoe UI"/>
              </a:rPr>
              <a:t> imperija  </a:t>
            </a:r>
          </a:p>
          <a:p>
            <a:pPr marL="285750" indent="-285750"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dirty="0">
                <a:latin typeface="Segoe UI"/>
              </a:rPr>
              <a:t>13 </a:t>
            </a:r>
            <a:r>
              <a:rPr lang="sl-SI" b="1" dirty="0" err="1">
                <a:latin typeface="Segoe UI"/>
              </a:rPr>
              <a:t>vijek</a:t>
            </a:r>
            <a:r>
              <a:rPr lang="sl-SI" b="1" dirty="0">
                <a:latin typeface="Segoe UI"/>
              </a:rPr>
              <a:t>: kartuzija </a:t>
            </a:r>
            <a:r>
              <a:rPr lang="sl-SI" b="1" dirty="0"/>
              <a:t>Bistra</a:t>
            </a:r>
            <a:r>
              <a:rPr lang="sl-SI" b="1" dirty="0">
                <a:latin typeface="Segoe UI"/>
              </a:rPr>
              <a:t> (</a:t>
            </a:r>
            <a:r>
              <a:rPr lang="sl-SI" b="1" dirty="0" err="1"/>
              <a:t>Freudenthal</a:t>
            </a:r>
            <a:r>
              <a:rPr lang="sl-SI" b="1" dirty="0"/>
              <a:t>) </a:t>
            </a:r>
            <a:endParaRPr lang="sl-SI" b="1" dirty="0">
              <a:latin typeface="Segoe UI"/>
            </a:endParaRPr>
          </a:p>
          <a:p>
            <a:pPr marL="971550" lvl="1" indent="-285750">
              <a:spcBef>
                <a:spcPts val="576"/>
              </a:spcBef>
            </a:pPr>
            <a:r>
              <a:rPr lang="sl-SI" b="1" dirty="0">
                <a:latin typeface="Segoe UI"/>
              </a:rPr>
              <a:t>Naselje se prvi pot pomije </a:t>
            </a:r>
            <a:r>
              <a:rPr lang="sl-SI" b="1" dirty="0" err="1">
                <a:latin typeface="Segoe UI"/>
              </a:rPr>
              <a:t>kao</a:t>
            </a:r>
            <a:r>
              <a:rPr lang="sl-SI" b="1" dirty="0">
                <a:latin typeface="Segoe UI"/>
              </a:rPr>
              <a:t> „</a:t>
            </a:r>
            <a:r>
              <a:rPr lang="sl-SI" b="1" dirty="0" err="1">
                <a:latin typeface="Segoe UI"/>
              </a:rPr>
              <a:t>Wrowtz</a:t>
            </a:r>
            <a:r>
              <a:rPr lang="sl-SI" b="1" dirty="0">
                <a:latin typeface="Segoe UI"/>
              </a:rPr>
              <a:t>“, (1257) odnosno “ </a:t>
            </a:r>
            <a:r>
              <a:rPr lang="sl-SI" b="1" dirty="0" err="1">
                <a:latin typeface="Segoe UI"/>
              </a:rPr>
              <a:t>Vravnitz</a:t>
            </a:r>
            <a:r>
              <a:rPr lang="sl-SI" b="1" dirty="0">
                <a:latin typeface="Segoe UI"/>
              </a:rPr>
              <a:t>“(</a:t>
            </a:r>
            <a:r>
              <a:rPr lang="sl-SI" b="1" dirty="0"/>
              <a:t>1260) </a:t>
            </a:r>
          </a:p>
          <a:p>
            <a:pPr marL="971550" lvl="1" indent="-285750">
              <a:spcBef>
                <a:spcPts val="576"/>
              </a:spcBef>
            </a:pPr>
            <a:r>
              <a:rPr lang="sl-SI" b="1" dirty="0"/>
              <a:t>Prva </a:t>
            </a:r>
            <a:r>
              <a:rPr lang="sl-SI" b="1" dirty="0" err="1"/>
              <a:t>srednjevjekona</a:t>
            </a:r>
            <a:r>
              <a:rPr lang="sl-SI" b="1" dirty="0"/>
              <a:t> naselbina – Zabočevo-1260</a:t>
            </a:r>
            <a:endParaRPr lang="sl-SI" b="1" i="0" dirty="0">
              <a:solidFill>
                <a:schemeClr val="bg1">
                  <a:lumMod val="50000"/>
                </a:schemeClr>
              </a:solidFill>
              <a:latin typeface="Segoe UI"/>
            </a:endParaRPr>
          </a:p>
          <a:p>
            <a:pPr marL="0" indent="0" algn="l" defTabSz="914400">
              <a:lnSpc>
                <a:spcPct val="150000"/>
              </a:lnSpc>
              <a:spcBef>
                <a:spcPts val="0"/>
              </a:spcBef>
              <a:buNone/>
            </a:pPr>
            <a:endParaRPr lang="sl-SI" dirty="0"/>
          </a:p>
          <a:p>
            <a:pPr marL="0" indent="0" algn="l" defTabSz="914400">
              <a:lnSpc>
                <a:spcPct val="150000"/>
              </a:lnSpc>
              <a:spcBef>
                <a:spcPts val="0"/>
              </a:spcBef>
              <a:buNone/>
            </a:pPr>
            <a:endParaRPr lang="sl-SI" dirty="0"/>
          </a:p>
        </p:txBody>
      </p:sp>
      <p:pic>
        <p:nvPicPr>
          <p:cNvPr id="1026" name="Picture 2" descr="Rezultat iskanja slik za Zabočev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4843874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den od izvirov Ljubljanice pri gradu Bist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555" y="4664125"/>
            <a:ext cx="23812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ljubljanskobarje.si/uploads/podobe/naselj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555" y="1655284"/>
            <a:ext cx="4880064" cy="27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Slika 3" descr="Grb občine Borovn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668" y="129055"/>
            <a:ext cx="788265" cy="95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733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defTabSz="914400">
              <a:spcBef>
                <a:spcPts val="0"/>
              </a:spcBef>
              <a:buNone/>
            </a:pPr>
            <a:r>
              <a:rPr lang="sl-SI" b="1" dirty="0">
                <a:latin typeface="Segoe UI Light"/>
              </a:rPr>
              <a:t>Kratka istorija Borovnice – II </a:t>
            </a:r>
            <a:r>
              <a:rPr lang="sl-SI" sz="3200" b="1" dirty="0">
                <a:latin typeface="Segoe UI Light"/>
              </a:rPr>
              <a:t>(1850 - 1945)</a:t>
            </a:r>
            <a:endParaRPr lang="sl-SI" sz="3200" b="1" i="0" dirty="0">
              <a:solidFill>
                <a:schemeClr val="bg1"/>
              </a:solidFill>
              <a:latin typeface="Segoe UI Light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99396" y="1824250"/>
            <a:ext cx="5379431" cy="4447761"/>
          </a:xfrm>
        </p:spPr>
        <p:txBody>
          <a:bodyPr>
            <a:noAutofit/>
          </a:bodyPr>
          <a:lstStyle/>
          <a:p>
            <a:pPr marL="285750" indent="-285750" algn="l" defTabSz="914400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dirty="0">
                <a:latin typeface="Segoe UI"/>
              </a:rPr>
              <a:t>1849: samostalna občina </a:t>
            </a:r>
            <a:r>
              <a:rPr lang="sl-SI" dirty="0">
                <a:latin typeface="Segoe UI"/>
              </a:rPr>
              <a:t>(oko 200 </a:t>
            </a:r>
            <a:r>
              <a:rPr lang="sl-SI" dirty="0" err="1">
                <a:latin typeface="Segoe UI"/>
              </a:rPr>
              <a:t>stanovnika</a:t>
            </a:r>
            <a:r>
              <a:rPr lang="sl-SI" dirty="0">
                <a:latin typeface="Segoe UI"/>
              </a:rPr>
              <a:t>)</a:t>
            </a:r>
          </a:p>
          <a:p>
            <a:pPr marL="285750" indent="-285750" algn="l" defTabSz="914400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dirty="0">
                <a:latin typeface="Segoe UI"/>
              </a:rPr>
              <a:t>1850 – 1856: gradnja </a:t>
            </a:r>
            <a:r>
              <a:rPr lang="sl-SI" b="1" dirty="0" err="1">
                <a:latin typeface="Segoe UI"/>
              </a:rPr>
              <a:t>najvećeg</a:t>
            </a:r>
            <a:r>
              <a:rPr lang="sl-SI" b="1" dirty="0">
                <a:latin typeface="Segoe UI"/>
              </a:rPr>
              <a:t> viadukta na </a:t>
            </a:r>
            <a:r>
              <a:rPr lang="sl-SI" b="1" dirty="0" err="1">
                <a:latin typeface="Segoe UI"/>
              </a:rPr>
              <a:t>prvoj</a:t>
            </a:r>
            <a:r>
              <a:rPr lang="sl-SI" b="1" dirty="0">
                <a:latin typeface="Segoe UI"/>
              </a:rPr>
              <a:t> </a:t>
            </a:r>
            <a:r>
              <a:rPr lang="sl-SI" b="1" dirty="0" err="1">
                <a:latin typeface="Segoe UI"/>
              </a:rPr>
              <a:t>železničkoj</a:t>
            </a:r>
            <a:r>
              <a:rPr lang="sl-SI" b="1" dirty="0">
                <a:latin typeface="Segoe UI"/>
              </a:rPr>
              <a:t> </a:t>
            </a:r>
            <a:r>
              <a:rPr lang="sl-SI" b="1" dirty="0" err="1">
                <a:latin typeface="Segoe UI"/>
              </a:rPr>
              <a:t>pruzi</a:t>
            </a:r>
            <a:r>
              <a:rPr lang="sl-SI" b="1" dirty="0">
                <a:latin typeface="Segoe UI"/>
              </a:rPr>
              <a:t> </a:t>
            </a:r>
            <a:r>
              <a:rPr lang="sl-SI" b="1" dirty="0" err="1">
                <a:latin typeface="Segoe UI"/>
              </a:rPr>
              <a:t>koja</a:t>
            </a:r>
            <a:r>
              <a:rPr lang="sl-SI" b="1" dirty="0">
                <a:latin typeface="Segoe UI"/>
              </a:rPr>
              <a:t> je povezala </a:t>
            </a:r>
            <a:r>
              <a:rPr lang="sl-SI" b="1" dirty="0" err="1">
                <a:latin typeface="Segoe UI"/>
              </a:rPr>
              <a:t>srednju</a:t>
            </a:r>
            <a:r>
              <a:rPr lang="sl-SI" b="1" dirty="0">
                <a:latin typeface="Segoe UI"/>
              </a:rPr>
              <a:t> </a:t>
            </a:r>
            <a:r>
              <a:rPr lang="sl-SI" b="1" dirty="0" err="1">
                <a:latin typeface="Segoe UI"/>
              </a:rPr>
              <a:t>Evropu</a:t>
            </a:r>
            <a:r>
              <a:rPr lang="sl-SI" b="1" dirty="0">
                <a:latin typeface="Segoe UI"/>
              </a:rPr>
              <a:t> </a:t>
            </a:r>
            <a:r>
              <a:rPr lang="sl-SI" b="1" dirty="0" err="1">
                <a:latin typeface="Segoe UI"/>
              </a:rPr>
              <a:t>sa</a:t>
            </a:r>
            <a:r>
              <a:rPr lang="sl-SI" b="1" dirty="0">
                <a:latin typeface="Segoe UI"/>
              </a:rPr>
              <a:t> Mediteranom/Jadranom </a:t>
            </a:r>
            <a:r>
              <a:rPr lang="sl-SI" dirty="0">
                <a:latin typeface="Segoe UI"/>
              </a:rPr>
              <a:t>(Beč – Trst). Krajem gradnje </a:t>
            </a:r>
            <a:r>
              <a:rPr lang="sl-SI" b="1" dirty="0" err="1">
                <a:latin typeface="Segoe UI"/>
              </a:rPr>
              <a:t>broz</a:t>
            </a:r>
            <a:r>
              <a:rPr lang="sl-SI" b="1" dirty="0">
                <a:latin typeface="Segoe UI"/>
              </a:rPr>
              <a:t> </a:t>
            </a:r>
            <a:r>
              <a:rPr lang="sl-SI" b="1" dirty="0" err="1">
                <a:latin typeface="Segoe UI"/>
              </a:rPr>
              <a:t>stanonvika</a:t>
            </a:r>
            <a:r>
              <a:rPr lang="sl-SI" b="1" dirty="0">
                <a:latin typeface="Segoe UI"/>
              </a:rPr>
              <a:t> </a:t>
            </a:r>
            <a:r>
              <a:rPr lang="sl-SI" b="1" dirty="0" err="1">
                <a:latin typeface="Segoe UI"/>
              </a:rPr>
              <a:t>povečao</a:t>
            </a:r>
            <a:r>
              <a:rPr lang="sl-SI" b="1" dirty="0">
                <a:latin typeface="Segoe UI"/>
              </a:rPr>
              <a:t> se za 10 puta </a:t>
            </a:r>
            <a:r>
              <a:rPr lang="sl-SI" dirty="0">
                <a:latin typeface="Segoe UI"/>
              </a:rPr>
              <a:t>i </a:t>
            </a:r>
            <a:r>
              <a:rPr lang="sl-SI" b="1" dirty="0" err="1">
                <a:latin typeface="Segoe UI"/>
              </a:rPr>
              <a:t>počinje</a:t>
            </a:r>
            <a:r>
              <a:rPr lang="sl-SI" b="1" dirty="0">
                <a:latin typeface="Segoe UI"/>
              </a:rPr>
              <a:t> razvoj </a:t>
            </a:r>
            <a:r>
              <a:rPr lang="sl-SI" b="1" dirty="0" err="1">
                <a:latin typeface="Segoe UI"/>
              </a:rPr>
              <a:t>zanata</a:t>
            </a:r>
            <a:r>
              <a:rPr lang="sl-SI" b="1" dirty="0">
                <a:latin typeface="Segoe UI"/>
              </a:rPr>
              <a:t> i industrije. </a:t>
            </a:r>
          </a:p>
          <a:p>
            <a:pPr marL="285750" indent="-285750" algn="l" defTabSz="914400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i="0" dirty="0">
                <a:solidFill>
                  <a:schemeClr val="bg1">
                    <a:lumMod val="50000"/>
                  </a:schemeClr>
                </a:solidFill>
                <a:latin typeface="Segoe UI"/>
              </a:rPr>
              <a:t>1862: </a:t>
            </a:r>
            <a:r>
              <a:rPr lang="sl-SI" b="1" dirty="0">
                <a:latin typeface="Segoe UI"/>
              </a:rPr>
              <a:t>župa</a:t>
            </a:r>
            <a:endParaRPr lang="sl-SI" b="1" i="0" dirty="0">
              <a:solidFill>
                <a:schemeClr val="bg1">
                  <a:lumMod val="50000"/>
                </a:schemeClr>
              </a:solidFill>
              <a:latin typeface="Segoe UI"/>
            </a:endParaRPr>
          </a:p>
          <a:p>
            <a:pPr marL="285750" indent="-285750" algn="l" defTabSz="914400">
              <a:lnSpc>
                <a:spcPct val="15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dirty="0">
                <a:latin typeface="Segoe UI"/>
              </a:rPr>
              <a:t>1876: osnovna </a:t>
            </a:r>
            <a:r>
              <a:rPr lang="sl-SI" b="1" dirty="0" err="1">
                <a:latin typeface="Segoe UI"/>
              </a:rPr>
              <a:t>škola</a:t>
            </a:r>
            <a:endParaRPr lang="sl-SI" b="1" dirty="0">
              <a:latin typeface="Segoe UI"/>
            </a:endParaRPr>
          </a:p>
          <a:p>
            <a:pPr marL="285750" indent="-285750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dirty="0"/>
              <a:t>Oko 1900: prve kulturne i </a:t>
            </a:r>
            <a:r>
              <a:rPr lang="sl-SI" b="1" dirty="0" err="1"/>
              <a:t>sportske</a:t>
            </a:r>
            <a:r>
              <a:rPr lang="sl-SI" b="1" dirty="0"/>
              <a:t> </a:t>
            </a:r>
            <a:r>
              <a:rPr lang="sl-SI" b="1" dirty="0" err="1"/>
              <a:t>udruge</a:t>
            </a:r>
            <a:r>
              <a:rPr lang="sl-SI" b="1" dirty="0"/>
              <a:t>, </a:t>
            </a:r>
            <a:r>
              <a:rPr lang="sl-SI" b="1" dirty="0" err="1"/>
              <a:t>početak</a:t>
            </a:r>
            <a:r>
              <a:rPr lang="sl-SI" b="1" dirty="0"/>
              <a:t> </a:t>
            </a:r>
            <a:r>
              <a:rPr lang="sl-SI" b="1" dirty="0" err="1"/>
              <a:t>turistiščke</a:t>
            </a:r>
            <a:r>
              <a:rPr lang="sl-SI" b="1" dirty="0"/>
              <a:t> </a:t>
            </a:r>
            <a:r>
              <a:rPr lang="sl-SI" b="1" dirty="0" err="1"/>
              <a:t>posjete</a:t>
            </a:r>
            <a:r>
              <a:rPr lang="sl-SI" b="1" dirty="0"/>
              <a:t> </a:t>
            </a:r>
            <a:r>
              <a:rPr lang="sl-SI" b="1" dirty="0" err="1"/>
              <a:t>ždrijela</a:t>
            </a:r>
            <a:r>
              <a:rPr lang="sl-SI" b="1" dirty="0"/>
              <a:t> Pekel (</a:t>
            </a:r>
            <a:r>
              <a:rPr lang="sl-SI" b="1" dirty="0" err="1"/>
              <a:t>Pakao</a:t>
            </a:r>
            <a:r>
              <a:rPr lang="sl-SI" b="1" dirty="0"/>
              <a:t>).</a:t>
            </a:r>
          </a:p>
          <a:p>
            <a:pPr marL="285750" indent="-285750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dirty="0"/>
              <a:t>1941 – 1945:  Rušenje </a:t>
            </a:r>
            <a:r>
              <a:rPr lang="sl-SI" b="1" dirty="0" err="1"/>
              <a:t>Borovniškog</a:t>
            </a:r>
            <a:r>
              <a:rPr lang="sl-SI" b="1" dirty="0"/>
              <a:t> viadukta u više faza miniranjem i </a:t>
            </a:r>
            <a:r>
              <a:rPr lang="sl-SI" b="1" dirty="0" err="1"/>
              <a:t>bombardovanjem</a:t>
            </a:r>
            <a:r>
              <a:rPr lang="sl-SI" b="1" dirty="0"/>
              <a:t> (RAF, US </a:t>
            </a:r>
            <a:r>
              <a:rPr lang="sl-SI" b="1" dirty="0" err="1"/>
              <a:t>Airforce</a:t>
            </a:r>
            <a:r>
              <a:rPr lang="sl-SI" b="1" dirty="0"/>
              <a:t>).  </a:t>
            </a:r>
            <a:r>
              <a:rPr lang="sl-SI" b="1" dirty="0" err="1"/>
              <a:t>Uništena</a:t>
            </a:r>
            <a:r>
              <a:rPr lang="sl-SI" b="1" dirty="0"/>
              <a:t> industrija, </a:t>
            </a:r>
            <a:r>
              <a:rPr lang="sl-SI" b="1" dirty="0" err="1"/>
              <a:t>ubijeno</a:t>
            </a:r>
            <a:r>
              <a:rPr lang="sl-SI" b="1" dirty="0"/>
              <a:t> nekoliko </a:t>
            </a:r>
            <a:r>
              <a:rPr lang="sl-SI" b="1" dirty="0" err="1"/>
              <a:t>desetinja</a:t>
            </a:r>
            <a:r>
              <a:rPr lang="sl-SI" b="1" dirty="0"/>
              <a:t> </a:t>
            </a:r>
            <a:r>
              <a:rPr lang="sl-SI" b="1" dirty="0" err="1"/>
              <a:t>stanovnika</a:t>
            </a:r>
            <a:r>
              <a:rPr lang="sl-SI" b="1" dirty="0"/>
              <a:t>. </a:t>
            </a:r>
            <a:endParaRPr lang="sl-SI" b="1" dirty="0">
              <a:latin typeface="Segoe UI"/>
            </a:endParaRPr>
          </a:p>
          <a:p>
            <a:pPr marL="0" indent="0" algn="l" defTabSz="914400">
              <a:lnSpc>
                <a:spcPct val="150000"/>
              </a:lnSpc>
              <a:spcBef>
                <a:spcPts val="0"/>
              </a:spcBef>
              <a:buNone/>
            </a:pPr>
            <a:endParaRPr lang="sl-SI" dirty="0"/>
          </a:p>
          <a:p>
            <a:pPr marL="0" indent="0" algn="l" defTabSz="914400">
              <a:lnSpc>
                <a:spcPct val="150000"/>
              </a:lnSpc>
              <a:spcBef>
                <a:spcPts val="0"/>
              </a:spcBef>
              <a:buNone/>
            </a:pP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270" y="1337923"/>
            <a:ext cx="5430730" cy="2884868"/>
          </a:xfrm>
          <a:prstGeom prst="rect">
            <a:avLst/>
          </a:prstGeom>
        </p:spPr>
      </p:pic>
      <p:pic>
        <p:nvPicPr>
          <p:cNvPr id="6" name="Slika 3" descr="Grb občine Borovn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668" y="129055"/>
            <a:ext cx="788265" cy="95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830" y="4480900"/>
            <a:ext cx="3708055" cy="209585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971" y="4480901"/>
            <a:ext cx="1569930" cy="209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72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defTabSz="914400">
              <a:spcBef>
                <a:spcPts val="0"/>
              </a:spcBef>
              <a:buNone/>
            </a:pPr>
            <a:r>
              <a:rPr lang="sl-SI" b="1" dirty="0">
                <a:latin typeface="Segoe UI Light"/>
              </a:rPr>
              <a:t>Kratka istorija Borovnice – III </a:t>
            </a:r>
            <a:r>
              <a:rPr lang="sl-SI" sz="3200" b="1" dirty="0">
                <a:latin typeface="Segoe UI Light"/>
              </a:rPr>
              <a:t>(20, stoletje)</a:t>
            </a:r>
            <a:endParaRPr lang="sl-SI" sz="3200" b="1" i="0" dirty="0">
              <a:solidFill>
                <a:schemeClr val="bg1"/>
              </a:solidFill>
              <a:latin typeface="Segoe UI Light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06061" y="1567287"/>
            <a:ext cx="7892910" cy="4447761"/>
          </a:xfrm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i="0" dirty="0">
                <a:solidFill>
                  <a:schemeClr val="bg1">
                    <a:lumMod val="50000"/>
                  </a:schemeClr>
                </a:solidFill>
                <a:latin typeface="Segoe UI"/>
              </a:rPr>
              <a:t>1947: </a:t>
            </a:r>
            <a:r>
              <a:rPr lang="sl-SI" b="1" dirty="0">
                <a:latin typeface="Segoe UI"/>
              </a:rPr>
              <a:t>nova </a:t>
            </a:r>
            <a:r>
              <a:rPr lang="sl-SI" b="1" dirty="0" err="1">
                <a:latin typeface="Segoe UI"/>
              </a:rPr>
              <a:t>željeznička</a:t>
            </a:r>
            <a:r>
              <a:rPr lang="sl-SI" b="1" dirty="0">
                <a:latin typeface="Segoe UI"/>
              </a:rPr>
              <a:t> </a:t>
            </a:r>
            <a:r>
              <a:rPr lang="sl-SI" b="1" dirty="0" err="1">
                <a:latin typeface="Segoe UI"/>
              </a:rPr>
              <a:t>pruga</a:t>
            </a:r>
            <a:r>
              <a:rPr lang="sl-SI" b="1" dirty="0">
                <a:latin typeface="Segoe UI"/>
              </a:rPr>
              <a:t> po </a:t>
            </a:r>
            <a:r>
              <a:rPr lang="sl-SI" b="1" dirty="0" err="1">
                <a:latin typeface="Segoe UI"/>
              </a:rPr>
              <a:t>padinama</a:t>
            </a:r>
            <a:r>
              <a:rPr lang="sl-SI" b="1" dirty="0">
                <a:latin typeface="Segoe UI"/>
              </a:rPr>
              <a:t> Borovniške kotline</a:t>
            </a:r>
            <a:endParaRPr lang="sl-SI" b="1" i="0" dirty="0">
              <a:solidFill>
                <a:schemeClr val="bg1">
                  <a:lumMod val="50000"/>
                </a:schemeClr>
              </a:solidFill>
              <a:latin typeface="Segoe UI"/>
            </a:endParaRPr>
          </a:p>
          <a:p>
            <a:pPr marL="285750" indent="-285750" algn="l" defTabSz="914400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dirty="0">
                <a:latin typeface="Segoe UI"/>
              </a:rPr>
              <a:t>1970: </a:t>
            </a:r>
            <a:r>
              <a:rPr lang="sl-SI" b="1" dirty="0" err="1">
                <a:latin typeface="Segoe UI"/>
              </a:rPr>
              <a:t>početak</a:t>
            </a:r>
            <a:r>
              <a:rPr lang="sl-SI" b="1" dirty="0">
                <a:latin typeface="Segoe UI"/>
              </a:rPr>
              <a:t> plantaža oregonskih borovnica na bari</a:t>
            </a:r>
            <a:endParaRPr lang="sl-SI" b="1" i="0" dirty="0">
              <a:solidFill>
                <a:schemeClr val="bg1">
                  <a:lumMod val="50000"/>
                </a:schemeClr>
              </a:solidFill>
              <a:latin typeface="Segoe UI"/>
            </a:endParaRPr>
          </a:p>
          <a:p>
            <a:pPr marL="285750" indent="-285750" algn="l" defTabSz="914400">
              <a:lnSpc>
                <a:spcPct val="150000"/>
              </a:lnSpc>
              <a:spcBef>
                <a:spcPts val="576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l-SI" b="1" dirty="0">
                <a:latin typeface="Segoe UI"/>
              </a:rPr>
              <a:t>1960 – 1990:  Razvoj industrije:  drveno </a:t>
            </a:r>
            <a:r>
              <a:rPr lang="sl-SI" b="1" dirty="0" err="1">
                <a:latin typeface="Segoe UI"/>
              </a:rPr>
              <a:t>prerađivački</a:t>
            </a:r>
            <a:r>
              <a:rPr lang="sl-SI" b="1" dirty="0">
                <a:latin typeface="Segoe UI"/>
              </a:rPr>
              <a:t> kombinat LIKO, tvornica </a:t>
            </a:r>
            <a:r>
              <a:rPr lang="sl-SI" b="1" dirty="0" err="1">
                <a:latin typeface="Segoe UI"/>
              </a:rPr>
              <a:t>sintetičkih</a:t>
            </a:r>
            <a:r>
              <a:rPr lang="sl-SI" b="1" dirty="0">
                <a:latin typeface="Segoe UI"/>
              </a:rPr>
              <a:t> smola </a:t>
            </a:r>
            <a:r>
              <a:rPr lang="sl-SI" b="1" dirty="0" err="1">
                <a:latin typeface="Segoe UI"/>
              </a:rPr>
              <a:t>Fenolit</a:t>
            </a:r>
            <a:r>
              <a:rPr lang="sl-SI" b="1" dirty="0">
                <a:latin typeface="Segoe UI"/>
              </a:rPr>
              <a:t>, </a:t>
            </a:r>
            <a:r>
              <a:rPr lang="sl-SI" dirty="0">
                <a:latin typeface="Segoe UI"/>
              </a:rPr>
              <a:t>na vrhuncu </a:t>
            </a:r>
            <a:r>
              <a:rPr lang="sl-SI" dirty="0" err="1">
                <a:latin typeface="Segoe UI"/>
              </a:rPr>
              <a:t>ukupno</a:t>
            </a:r>
            <a:r>
              <a:rPr lang="sl-SI" dirty="0">
                <a:latin typeface="Segoe UI"/>
              </a:rPr>
              <a:t> oko </a:t>
            </a:r>
            <a:r>
              <a:rPr lang="sl-SI" b="1" dirty="0">
                <a:latin typeface="Segoe UI"/>
              </a:rPr>
              <a:t>1.000 </a:t>
            </a:r>
            <a:r>
              <a:rPr lang="sl-SI" b="1" dirty="0" err="1">
                <a:latin typeface="Segoe UI"/>
              </a:rPr>
              <a:t>radnih</a:t>
            </a:r>
            <a:r>
              <a:rPr lang="sl-SI" b="1" dirty="0">
                <a:latin typeface="Segoe UI"/>
              </a:rPr>
              <a:t> </a:t>
            </a:r>
            <a:r>
              <a:rPr lang="sl-SI" b="1" dirty="0" err="1">
                <a:latin typeface="Segoe UI"/>
              </a:rPr>
              <a:t>mjesta</a:t>
            </a:r>
            <a:endParaRPr lang="sl-SI" b="1" dirty="0">
              <a:latin typeface="Segoe UI"/>
            </a:endParaRPr>
          </a:p>
          <a:p>
            <a:pPr marL="285750" indent="-285750" algn="l" defTabSz="914400">
              <a:lnSpc>
                <a:spcPct val="15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dirty="0">
                <a:latin typeface="Segoe UI"/>
              </a:rPr>
              <a:t>1994: ponovna </a:t>
            </a:r>
            <a:r>
              <a:rPr lang="sl-SI" b="1" dirty="0" err="1">
                <a:latin typeface="Segoe UI"/>
              </a:rPr>
              <a:t>dobija</a:t>
            </a:r>
            <a:r>
              <a:rPr lang="sl-SI" b="1" dirty="0">
                <a:latin typeface="Segoe UI"/>
              </a:rPr>
              <a:t> status samostalne občne</a:t>
            </a:r>
          </a:p>
          <a:p>
            <a:pPr marL="285750" indent="-285750" algn="l" defTabSz="914400">
              <a:lnSpc>
                <a:spcPct val="15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dirty="0">
                <a:latin typeface="Segoe UI"/>
              </a:rPr>
              <a:t>1992 – 2010: veliko </a:t>
            </a:r>
            <a:r>
              <a:rPr lang="sl-SI" b="1" dirty="0" err="1">
                <a:latin typeface="Segoe UI"/>
              </a:rPr>
              <a:t>smanjenje</a:t>
            </a:r>
            <a:r>
              <a:rPr lang="sl-SI" b="1" dirty="0">
                <a:latin typeface="Segoe UI"/>
              </a:rPr>
              <a:t> </a:t>
            </a:r>
            <a:r>
              <a:rPr lang="sl-SI" b="1" dirty="0" err="1">
                <a:latin typeface="Segoe UI"/>
              </a:rPr>
              <a:t>radnih</a:t>
            </a:r>
            <a:r>
              <a:rPr lang="sl-SI" b="1" dirty="0">
                <a:latin typeface="Segoe UI"/>
              </a:rPr>
              <a:t> </a:t>
            </a:r>
            <a:r>
              <a:rPr lang="sl-SI" b="1" dirty="0" err="1">
                <a:latin typeface="Segoe UI"/>
              </a:rPr>
              <a:t>mjesta</a:t>
            </a:r>
            <a:r>
              <a:rPr lang="sl-SI" b="1" dirty="0">
                <a:latin typeface="Segoe UI"/>
              </a:rPr>
              <a:t> u industriji	pojav </a:t>
            </a:r>
            <a:r>
              <a:rPr lang="sl-SI" b="1" dirty="0" err="1">
                <a:latin typeface="Segoe UI"/>
              </a:rPr>
              <a:t>mikro</a:t>
            </a:r>
            <a:r>
              <a:rPr lang="sl-SI" b="1" dirty="0">
                <a:latin typeface="Segoe UI"/>
              </a:rPr>
              <a:t> porast malih i srednjih </a:t>
            </a:r>
            <a:r>
              <a:rPr lang="sl-SI" b="1" dirty="0" err="1">
                <a:latin typeface="Segoe UI"/>
              </a:rPr>
              <a:t>produžeća</a:t>
            </a:r>
            <a:r>
              <a:rPr lang="sl-SI" b="1" dirty="0">
                <a:latin typeface="Segoe UI"/>
              </a:rPr>
              <a:t>, </a:t>
            </a:r>
          </a:p>
          <a:p>
            <a:pPr marL="285750" indent="-285750" algn="l" defTabSz="914400">
              <a:lnSpc>
                <a:spcPct val="15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dirty="0">
                <a:latin typeface="Segoe UI"/>
              </a:rPr>
              <a:t>2015 – Dokončanje </a:t>
            </a:r>
            <a:r>
              <a:rPr lang="sl-SI" b="1" dirty="0" err="1">
                <a:latin typeface="Segoe UI"/>
              </a:rPr>
              <a:t>odvodnog</a:t>
            </a:r>
            <a:r>
              <a:rPr lang="sl-SI" b="1" dirty="0">
                <a:latin typeface="Segoe UI"/>
              </a:rPr>
              <a:t> kanala i izgradnje </a:t>
            </a:r>
            <a:r>
              <a:rPr lang="sl-SI" b="1" dirty="0" err="1">
                <a:latin typeface="Segoe UI"/>
              </a:rPr>
              <a:t>suremene</a:t>
            </a:r>
            <a:r>
              <a:rPr lang="sl-SI" b="1" dirty="0">
                <a:latin typeface="Segoe UI"/>
              </a:rPr>
              <a:t>		ni       </a:t>
            </a:r>
            <a:r>
              <a:rPr lang="sl-SI" b="1" dirty="0" err="1">
                <a:latin typeface="Segoe UI"/>
              </a:rPr>
              <a:t>indstalacije</a:t>
            </a:r>
            <a:r>
              <a:rPr lang="sl-SI" b="1" dirty="0">
                <a:latin typeface="Segoe UI"/>
              </a:rPr>
              <a:t>  za čiščenje </a:t>
            </a:r>
            <a:r>
              <a:rPr lang="sl-SI" b="1" dirty="0" err="1">
                <a:latin typeface="Segoe UI"/>
              </a:rPr>
              <a:t>otpadne</a:t>
            </a:r>
            <a:r>
              <a:rPr lang="sl-SI" b="1" dirty="0">
                <a:latin typeface="Segoe UI"/>
              </a:rPr>
              <a:t> vode u okviru  </a:t>
            </a:r>
            <a:r>
              <a:rPr lang="sl-SI" b="1" dirty="0" err="1">
                <a:latin typeface="Segoe UI"/>
              </a:rPr>
              <a:t>sa</a:t>
            </a:r>
            <a:r>
              <a:rPr lang="sl-SI" b="1" dirty="0">
                <a:latin typeface="Segoe UI"/>
              </a:rPr>
              <a:t> </a:t>
            </a:r>
            <a:r>
              <a:rPr lang="sl-SI" b="1" dirty="0" err="1">
                <a:latin typeface="Segoe UI"/>
              </a:rPr>
              <a:t>strane</a:t>
            </a:r>
            <a:r>
              <a:rPr lang="sl-SI" b="1" dirty="0">
                <a:latin typeface="Segoe UI"/>
              </a:rPr>
              <a:t> EU </a:t>
            </a:r>
            <a:r>
              <a:rPr lang="sl-SI" b="1" dirty="0" err="1">
                <a:latin typeface="Segoe UI"/>
              </a:rPr>
              <a:t>financijski</a:t>
            </a:r>
            <a:r>
              <a:rPr lang="sl-SI" b="1" dirty="0">
                <a:latin typeface="Segoe UI"/>
              </a:rPr>
              <a:t> </a:t>
            </a:r>
            <a:r>
              <a:rPr lang="sl-SI" b="1" dirty="0" err="1">
                <a:latin typeface="Segoe UI"/>
              </a:rPr>
              <a:t>podržanog</a:t>
            </a:r>
            <a:r>
              <a:rPr lang="sl-SI" b="1" dirty="0">
                <a:latin typeface="Segoe UI"/>
              </a:rPr>
              <a:t> </a:t>
            </a:r>
            <a:r>
              <a:rPr lang="sl-SI" b="1" dirty="0" err="1">
                <a:latin typeface="Segoe UI"/>
              </a:rPr>
              <a:t>regijskog</a:t>
            </a:r>
            <a:r>
              <a:rPr lang="sl-SI" b="1" dirty="0">
                <a:latin typeface="Segoe UI"/>
              </a:rPr>
              <a:t> projekta „Čista Ljubljanica“   </a:t>
            </a:r>
          </a:p>
          <a:p>
            <a:pPr marL="0" indent="0" algn="l" defTabSz="914400">
              <a:lnSpc>
                <a:spcPct val="150000"/>
              </a:lnSpc>
              <a:spcBef>
                <a:spcPts val="0"/>
              </a:spcBef>
              <a:buNone/>
            </a:pPr>
            <a:endParaRPr lang="sl-SI" dirty="0"/>
          </a:p>
          <a:p>
            <a:pPr marL="0" indent="0" algn="l" defTabSz="914400">
              <a:lnSpc>
                <a:spcPct val="150000"/>
              </a:lnSpc>
              <a:spcBef>
                <a:spcPts val="0"/>
              </a:spcBef>
              <a:buNone/>
            </a:pPr>
            <a:endParaRPr lang="sl-SI" dirty="0"/>
          </a:p>
        </p:txBody>
      </p:sp>
      <p:pic>
        <p:nvPicPr>
          <p:cNvPr id="3074" name="Picture 2" descr="http://i306.photobucket.com/albums/nn274/sumarko/VRT/2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417" y="3550717"/>
            <a:ext cx="2729660" cy="181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orovniška tovarna je znova v pogonu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490" y="1500212"/>
            <a:ext cx="3889420" cy="242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3" descr="Grb občine Borovn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668" y="129055"/>
            <a:ext cx="788265" cy="95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www.mojaobcina.si/img/1/M_MAX_292x182/cista_ljubljanic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66" y="4218768"/>
            <a:ext cx="3695634" cy="230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21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defTabSz="914400">
              <a:spcBef>
                <a:spcPts val="0"/>
              </a:spcBef>
              <a:buNone/>
            </a:pPr>
            <a:r>
              <a:rPr lang="sl-SI" b="1" dirty="0">
                <a:latin typeface="Segoe UI Light"/>
              </a:rPr>
              <a:t>Značaj </a:t>
            </a:r>
            <a:r>
              <a:rPr lang="sl-SI" b="1" dirty="0" err="1">
                <a:latin typeface="Segoe UI Light"/>
              </a:rPr>
              <a:t>željeznice</a:t>
            </a:r>
            <a:r>
              <a:rPr lang="sl-SI" b="1" dirty="0">
                <a:latin typeface="Segoe UI Light"/>
              </a:rPr>
              <a:t> za razvoj Borovnice </a:t>
            </a:r>
            <a:endParaRPr lang="sl-SI" sz="3200" b="1" i="0" dirty="0">
              <a:solidFill>
                <a:schemeClr val="bg1"/>
              </a:solidFill>
              <a:latin typeface="Segoe UI Light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99396" y="1824250"/>
            <a:ext cx="5656698" cy="4718218"/>
          </a:xfrm>
        </p:spPr>
        <p:txBody>
          <a:bodyPr>
            <a:noAutofit/>
          </a:bodyPr>
          <a:lstStyle/>
          <a:p>
            <a:pPr marL="285750" indent="-285750" algn="l" defTabSz="914400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dirty="0">
                <a:latin typeface="Segoe UI"/>
              </a:rPr>
              <a:t>Transformacija naselja i „Bogu iz </a:t>
            </a:r>
            <a:r>
              <a:rPr lang="sl-SI" b="1" dirty="0" err="1">
                <a:latin typeface="Segoe UI"/>
              </a:rPr>
              <a:t>leđa</a:t>
            </a:r>
            <a:r>
              <a:rPr lang="sl-SI" b="1" dirty="0">
                <a:latin typeface="Segoe UI"/>
              </a:rPr>
              <a:t>“ </a:t>
            </a:r>
            <a:r>
              <a:rPr lang="sl-SI" b="1" dirty="0" err="1">
                <a:latin typeface="Segoe UI"/>
              </a:rPr>
              <a:t>malog</a:t>
            </a:r>
            <a:r>
              <a:rPr lang="sl-SI" b="1" dirty="0">
                <a:latin typeface="Segoe UI"/>
              </a:rPr>
              <a:t> sela u </a:t>
            </a:r>
            <a:r>
              <a:rPr lang="sl-SI" b="1" dirty="0" err="1">
                <a:latin typeface="Segoe UI"/>
              </a:rPr>
              <a:t>savremeno</a:t>
            </a:r>
            <a:r>
              <a:rPr lang="sl-SI" b="1" dirty="0">
                <a:latin typeface="Segoe UI"/>
              </a:rPr>
              <a:t> naselje integrirano u moderno (post) industrijsko društvo. </a:t>
            </a:r>
          </a:p>
          <a:p>
            <a:pPr marL="285750" indent="-285750" algn="l" defTabSz="914400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dirty="0" err="1">
                <a:latin typeface="Segoe UI"/>
              </a:rPr>
              <a:t>Priseljenici</a:t>
            </a:r>
            <a:r>
              <a:rPr lang="sl-SI" b="1" dirty="0">
                <a:latin typeface="Segoe UI"/>
              </a:rPr>
              <a:t> –  veliki prirast broja </a:t>
            </a:r>
            <a:r>
              <a:rPr lang="sl-SI" b="1" dirty="0" err="1">
                <a:latin typeface="Segoe UI"/>
              </a:rPr>
              <a:t>stanovništa</a:t>
            </a:r>
            <a:r>
              <a:rPr lang="sl-SI" b="1" dirty="0">
                <a:latin typeface="Segoe UI"/>
              </a:rPr>
              <a:t>, nova znanja i </a:t>
            </a:r>
            <a:r>
              <a:rPr lang="sl-SI" b="1" dirty="0" err="1">
                <a:latin typeface="Segoe UI"/>
              </a:rPr>
              <a:t>vještine</a:t>
            </a:r>
            <a:r>
              <a:rPr lang="sl-SI" b="1" dirty="0">
                <a:latin typeface="Segoe UI"/>
              </a:rPr>
              <a:t>.</a:t>
            </a:r>
            <a:endParaRPr lang="sl-SI" dirty="0">
              <a:latin typeface="Segoe UI"/>
            </a:endParaRPr>
          </a:p>
          <a:p>
            <a:pPr marL="285750" indent="-285750" algn="l" defTabSz="914400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dirty="0" err="1">
                <a:latin typeface="Segoe UI"/>
              </a:rPr>
              <a:t>Začajna</a:t>
            </a:r>
            <a:r>
              <a:rPr lang="sl-SI" b="1" dirty="0">
                <a:latin typeface="Segoe UI"/>
              </a:rPr>
              <a:t> (</a:t>
            </a:r>
            <a:r>
              <a:rPr lang="sl-SI" b="1" dirty="0" err="1">
                <a:latin typeface="Segoe UI"/>
              </a:rPr>
              <a:t>međunarodna</a:t>
            </a:r>
            <a:r>
              <a:rPr lang="sl-SI" b="1" dirty="0">
                <a:latin typeface="Segoe UI"/>
              </a:rPr>
              <a:t>) </a:t>
            </a:r>
            <a:r>
              <a:rPr lang="sl-SI" b="1" dirty="0" err="1">
                <a:latin typeface="Segoe UI"/>
              </a:rPr>
              <a:t>putniška</a:t>
            </a:r>
            <a:r>
              <a:rPr lang="sl-SI" b="1" dirty="0">
                <a:latin typeface="Segoe UI"/>
              </a:rPr>
              <a:t>, </a:t>
            </a:r>
            <a:r>
              <a:rPr lang="sl-SI" b="1" dirty="0" err="1">
                <a:latin typeface="Segoe UI"/>
              </a:rPr>
              <a:t>teretna</a:t>
            </a:r>
            <a:r>
              <a:rPr lang="sl-SI" b="1" dirty="0">
                <a:latin typeface="Segoe UI"/>
              </a:rPr>
              <a:t> i ranžirna stanica te stanica za </a:t>
            </a:r>
            <a:r>
              <a:rPr lang="sl-SI" b="1" dirty="0" err="1">
                <a:latin typeface="Segoe UI"/>
              </a:rPr>
              <a:t>održavanje</a:t>
            </a:r>
            <a:r>
              <a:rPr lang="sl-SI" b="1" dirty="0">
                <a:latin typeface="Segoe UI"/>
              </a:rPr>
              <a:t> </a:t>
            </a:r>
            <a:r>
              <a:rPr lang="sl-SI" b="1" dirty="0" err="1">
                <a:latin typeface="Segoe UI"/>
              </a:rPr>
              <a:t>pruge</a:t>
            </a:r>
            <a:r>
              <a:rPr lang="sl-SI" b="1" dirty="0">
                <a:latin typeface="Segoe UI"/>
              </a:rPr>
              <a:t>.</a:t>
            </a:r>
          </a:p>
          <a:p>
            <a:pPr marL="285750" indent="-285750" algn="l" defTabSz="914400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dirty="0" err="1">
                <a:latin typeface="Segoe UI"/>
              </a:rPr>
              <a:t>Važan</a:t>
            </a:r>
            <a:r>
              <a:rPr lang="sl-SI" b="1" dirty="0">
                <a:latin typeface="Segoe UI"/>
              </a:rPr>
              <a:t> </a:t>
            </a:r>
            <a:r>
              <a:rPr lang="sl-SI" b="1" dirty="0" err="1">
                <a:latin typeface="Segoe UI"/>
              </a:rPr>
              <a:t>poslodavaoc</a:t>
            </a:r>
            <a:r>
              <a:rPr lang="sl-SI" b="1" dirty="0">
                <a:latin typeface="Segoe UI"/>
              </a:rPr>
              <a:t> – </a:t>
            </a:r>
            <a:r>
              <a:rPr lang="sl-SI" b="1" dirty="0" err="1">
                <a:latin typeface="Segoe UI"/>
              </a:rPr>
              <a:t>pogotovo</a:t>
            </a:r>
            <a:r>
              <a:rPr lang="sl-SI" b="1" dirty="0">
                <a:latin typeface="Segoe UI"/>
              </a:rPr>
              <a:t> u prošlosti. </a:t>
            </a:r>
          </a:p>
          <a:p>
            <a:pPr marL="285750" indent="-285750" algn="l" defTabSz="914400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dirty="0">
                <a:latin typeface="Segoe UI"/>
              </a:rPr>
              <a:t>Akcelerator </a:t>
            </a:r>
            <a:r>
              <a:rPr lang="sl-SI" b="1" dirty="0" err="1">
                <a:latin typeface="Segoe UI"/>
              </a:rPr>
              <a:t>početka</a:t>
            </a:r>
            <a:r>
              <a:rPr lang="sl-SI" b="1" dirty="0">
                <a:latin typeface="Segoe UI"/>
              </a:rPr>
              <a:t> </a:t>
            </a:r>
            <a:r>
              <a:rPr lang="sl-SI" b="1" dirty="0" err="1">
                <a:latin typeface="Segoe UI"/>
              </a:rPr>
              <a:t>turističkih</a:t>
            </a:r>
            <a:r>
              <a:rPr lang="sl-SI" b="1" dirty="0">
                <a:latin typeface="Segoe UI"/>
              </a:rPr>
              <a:t> </a:t>
            </a:r>
            <a:r>
              <a:rPr lang="sl-SI" b="1" dirty="0" err="1">
                <a:latin typeface="Segoe UI"/>
              </a:rPr>
              <a:t>djelatnosti</a:t>
            </a:r>
            <a:r>
              <a:rPr lang="sl-SI" b="1" dirty="0">
                <a:latin typeface="Segoe UI"/>
              </a:rPr>
              <a:t>.</a:t>
            </a:r>
          </a:p>
          <a:p>
            <a:pPr marL="285750" indent="-285750" algn="l" defTabSz="914400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dirty="0">
                <a:latin typeface="Segoe UI"/>
              </a:rPr>
              <a:t>Akcelerator </a:t>
            </a:r>
            <a:r>
              <a:rPr lang="sl-SI" b="1" dirty="0" err="1">
                <a:latin typeface="Segoe UI"/>
              </a:rPr>
              <a:t>nastanak</a:t>
            </a:r>
            <a:r>
              <a:rPr lang="sl-SI" b="1" dirty="0">
                <a:latin typeface="Segoe UI"/>
              </a:rPr>
              <a:t> </a:t>
            </a:r>
            <a:r>
              <a:rPr lang="sl-SI" b="1" dirty="0" err="1">
                <a:latin typeface="Segoe UI"/>
              </a:rPr>
              <a:t>pilarskog</a:t>
            </a:r>
            <a:r>
              <a:rPr lang="sl-SI" b="1" dirty="0">
                <a:latin typeface="Segoe UI"/>
              </a:rPr>
              <a:t> i </a:t>
            </a:r>
            <a:r>
              <a:rPr lang="sl-SI" b="1" dirty="0" err="1">
                <a:latin typeface="Segoe UI"/>
              </a:rPr>
              <a:t>drvnog</a:t>
            </a:r>
            <a:r>
              <a:rPr lang="sl-SI" b="1" dirty="0">
                <a:latin typeface="Segoe UI"/>
              </a:rPr>
              <a:t> </a:t>
            </a:r>
            <a:r>
              <a:rPr lang="sl-SI" b="1" dirty="0" err="1">
                <a:latin typeface="Segoe UI"/>
              </a:rPr>
              <a:t>zanata</a:t>
            </a:r>
            <a:r>
              <a:rPr lang="sl-SI" b="1" dirty="0">
                <a:latin typeface="Segoe UI"/>
              </a:rPr>
              <a:t> i njegove </a:t>
            </a:r>
            <a:r>
              <a:rPr lang="sl-SI" b="1" dirty="0" err="1">
                <a:latin typeface="Segoe UI"/>
              </a:rPr>
              <a:t>transformacijeu</a:t>
            </a:r>
            <a:r>
              <a:rPr lang="sl-SI" b="1" dirty="0">
                <a:latin typeface="Segoe UI"/>
              </a:rPr>
              <a:t>  drveno-</a:t>
            </a:r>
            <a:r>
              <a:rPr lang="sl-SI" b="1" dirty="0" err="1">
                <a:latin typeface="Segoe UI"/>
              </a:rPr>
              <a:t>preradnu</a:t>
            </a:r>
            <a:r>
              <a:rPr lang="sl-SI" b="1" dirty="0">
                <a:latin typeface="Segoe UI"/>
              </a:rPr>
              <a:t> </a:t>
            </a:r>
            <a:r>
              <a:rPr lang="sl-SI" b="1" dirty="0" err="1">
                <a:latin typeface="Segoe UI"/>
              </a:rPr>
              <a:t>industriju</a:t>
            </a:r>
            <a:r>
              <a:rPr lang="sl-SI" b="1" dirty="0">
                <a:latin typeface="Segoe UI"/>
              </a:rPr>
              <a:t>.</a:t>
            </a:r>
          </a:p>
          <a:p>
            <a:pPr marL="285750" indent="-285750" algn="l" defTabSz="914400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dirty="0">
                <a:latin typeface="Segoe UI"/>
              </a:rPr>
              <a:t>Porast </a:t>
            </a:r>
            <a:r>
              <a:rPr lang="sl-SI" b="1" dirty="0" err="1">
                <a:latin typeface="Segoe UI"/>
              </a:rPr>
              <a:t>mogućnosti</a:t>
            </a:r>
            <a:r>
              <a:rPr lang="sl-SI" b="1" dirty="0">
                <a:latin typeface="Segoe UI"/>
              </a:rPr>
              <a:t> dnevnih migracije na rad/</a:t>
            </a:r>
            <a:r>
              <a:rPr lang="sl-SI" b="1" dirty="0" err="1">
                <a:latin typeface="Segoe UI"/>
              </a:rPr>
              <a:t>posao</a:t>
            </a:r>
            <a:r>
              <a:rPr lang="sl-SI" b="1" dirty="0">
                <a:latin typeface="Segoe UI"/>
              </a:rPr>
              <a:t> i obrazovanje.  </a:t>
            </a:r>
          </a:p>
          <a:p>
            <a:pPr marL="285750" indent="-285750" algn="l" defTabSz="914400">
              <a:lnSpc>
                <a:spcPct val="15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endParaRPr lang="sl-SI" b="1" dirty="0">
              <a:latin typeface="Segoe UI"/>
            </a:endParaRPr>
          </a:p>
          <a:p>
            <a:pPr marL="0" indent="0" algn="l" defTabSz="914400">
              <a:lnSpc>
                <a:spcPct val="150000"/>
              </a:lnSpc>
              <a:spcBef>
                <a:spcPts val="0"/>
              </a:spcBef>
              <a:buNone/>
            </a:pPr>
            <a:endParaRPr lang="sl-SI" dirty="0"/>
          </a:p>
          <a:p>
            <a:pPr marL="0" indent="0" algn="l" defTabSz="914400">
              <a:lnSpc>
                <a:spcPct val="150000"/>
              </a:lnSpc>
              <a:spcBef>
                <a:spcPts val="0"/>
              </a:spcBef>
              <a:buNone/>
            </a:pPr>
            <a:endParaRPr lang="sl-SI" dirty="0"/>
          </a:p>
        </p:txBody>
      </p:sp>
      <p:pic>
        <p:nvPicPr>
          <p:cNvPr id="6" name="Slika 3" descr="Grb občine Borovn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668" y="129055"/>
            <a:ext cx="788265" cy="95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094" y="2120466"/>
            <a:ext cx="5391839" cy="381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53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defTabSz="914400">
              <a:spcBef>
                <a:spcPts val="0"/>
              </a:spcBef>
              <a:buNone/>
            </a:pP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/>
              </a:rPr>
              <a:t>Pomen železnice za Borovnico danes</a:t>
            </a:r>
            <a:endParaRPr lang="sl-SI" sz="32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04434" y="1669704"/>
            <a:ext cx="5727162" cy="4447761"/>
          </a:xfrm>
        </p:spPr>
        <p:txBody>
          <a:bodyPr>
            <a:noAutofit/>
          </a:bodyPr>
          <a:lstStyle/>
          <a:p>
            <a:pPr marL="285750" indent="-285750" algn="l" defTabSz="914400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dirty="0">
                <a:latin typeface="Segoe UI"/>
              </a:rPr>
              <a:t>Najhitrejša in najudobnejša povezava z Ljubljano, mednarodne povezave z Opčinami, Reko in </a:t>
            </a:r>
            <a:r>
              <a:rPr lang="sl-SI" b="1" dirty="0" err="1">
                <a:latin typeface="Segoe UI"/>
              </a:rPr>
              <a:t>Pulo</a:t>
            </a:r>
            <a:r>
              <a:rPr lang="sl-SI" b="1" dirty="0">
                <a:latin typeface="Segoe UI"/>
              </a:rPr>
              <a:t>.</a:t>
            </a:r>
          </a:p>
          <a:p>
            <a:pPr marL="285750" indent="-285750" algn="l" defTabSz="914400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dirty="0">
                <a:latin typeface="Segoe UI"/>
              </a:rPr>
              <a:t>Ob delovnikih - prevoz 80% srednješolcev in študentov ter 40% zaposlenih v Ljubljano: 20 – 24 vlakov na dan (lahko govorimo o „primestni železnici“)</a:t>
            </a:r>
          </a:p>
          <a:p>
            <a:pPr marL="285750" indent="-285750" algn="l" defTabSz="914400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dirty="0">
                <a:latin typeface="Segoe UI"/>
              </a:rPr>
              <a:t>Ob koncih tedna in praznikih: 12 vlakov/dan</a:t>
            </a:r>
          </a:p>
          <a:p>
            <a:pPr marL="285750" indent="-285750" algn="l" defTabSz="914400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dirty="0">
                <a:latin typeface="Segoe UI"/>
              </a:rPr>
              <a:t>Po številu prodanih vozovnic 7 največja postaja v Sloveniji </a:t>
            </a:r>
          </a:p>
          <a:p>
            <a:pPr marL="285750" indent="-285750" algn="l" defTabSz="914400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dirty="0">
                <a:latin typeface="Segoe UI"/>
              </a:rPr>
              <a:t>Še vedno tudi tovorna, ranžirna in preklopna postaja</a:t>
            </a:r>
          </a:p>
          <a:p>
            <a:pPr marL="285750" indent="-285750" algn="l" defTabSz="914400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dirty="0">
                <a:latin typeface="Segoe UI"/>
              </a:rPr>
              <a:t>Še vedno tudi pomemben delodajalec</a:t>
            </a:r>
          </a:p>
          <a:p>
            <a:pPr marL="285750" indent="-285750" algn="l" defTabSz="914400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dirty="0">
                <a:latin typeface="Segoe UI"/>
              </a:rPr>
              <a:t>Daljinsko vodenje vlakov brez </a:t>
            </a:r>
            <a:r>
              <a:rPr lang="sl-SI" b="1" dirty="0" err="1">
                <a:latin typeface="Segoe UI"/>
              </a:rPr>
              <a:t>izvennivojskega</a:t>
            </a:r>
            <a:r>
              <a:rPr lang="sl-SI" b="1" dirty="0">
                <a:latin typeface="Segoe UI"/>
              </a:rPr>
              <a:t> dostopa do potniških peronov – tveganje nesreč!</a:t>
            </a:r>
            <a:endParaRPr lang="sl-SI" dirty="0">
              <a:latin typeface="Segoe UI"/>
            </a:endParaRPr>
          </a:p>
          <a:p>
            <a:pPr marL="285750" indent="-285750" algn="l" defTabSz="914400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sl-SI" b="1" dirty="0">
                <a:latin typeface="Segoe UI"/>
              </a:rPr>
              <a:t>Velik vpliv na okolje: blodeči indukcijski tokovi, hrup, uporaba pesticidov</a:t>
            </a:r>
          </a:p>
          <a:p>
            <a:pPr marL="285750" indent="-285750" algn="l" defTabSz="914400">
              <a:lnSpc>
                <a:spcPct val="150000"/>
              </a:lnSpc>
              <a:spcBef>
                <a:spcPts val="576"/>
              </a:spcBef>
              <a:buFont typeface="Arial" panose="020B0604020202020204" pitchFamily="34" charset="0"/>
              <a:buChar char="•"/>
            </a:pPr>
            <a:endParaRPr lang="sl-SI" b="1" dirty="0">
              <a:latin typeface="Segoe UI"/>
            </a:endParaRPr>
          </a:p>
          <a:p>
            <a:pPr marL="0" indent="0" algn="l" defTabSz="914400">
              <a:lnSpc>
                <a:spcPct val="150000"/>
              </a:lnSpc>
              <a:spcBef>
                <a:spcPts val="0"/>
              </a:spcBef>
              <a:buNone/>
            </a:pPr>
            <a:endParaRPr lang="sl-SI" dirty="0"/>
          </a:p>
          <a:p>
            <a:pPr marL="0" indent="0" algn="l" defTabSz="914400">
              <a:lnSpc>
                <a:spcPct val="150000"/>
              </a:lnSpc>
              <a:spcBef>
                <a:spcPts val="0"/>
              </a:spcBef>
              <a:buNone/>
            </a:pPr>
            <a:endParaRPr lang="sl-SI" dirty="0"/>
          </a:p>
        </p:txBody>
      </p:sp>
      <p:pic>
        <p:nvPicPr>
          <p:cNvPr id="6" name="Slika 3" descr="Grb občine Borovn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668" y="129055"/>
            <a:ext cx="788265" cy="95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773" y="4152904"/>
            <a:ext cx="4018207" cy="269034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48" y="1325385"/>
            <a:ext cx="4065232" cy="271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73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4434" y="0"/>
            <a:ext cx="11270066" cy="1208868"/>
          </a:xfrm>
        </p:spPr>
        <p:txBody>
          <a:bodyPr/>
          <a:lstStyle/>
          <a:p>
            <a:r>
              <a:rPr lang="sl-SI" dirty="0"/>
              <a:t>Integralna prometna strategija (SUMP) Občine Borovnica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99563" y="1542289"/>
            <a:ext cx="8846713" cy="4897147"/>
          </a:xfrm>
        </p:spPr>
        <p:txBody>
          <a:bodyPr>
            <a:normAutofit lnSpcReduction="10000"/>
          </a:bodyPr>
          <a:lstStyle/>
          <a:p>
            <a:r>
              <a:rPr lang="sl-SI" b="1" dirty="0"/>
              <a:t>Občina  2017 samostalno je pripravila i u 2018 </a:t>
            </a:r>
            <a:r>
              <a:rPr lang="sl-SI" b="1" dirty="0" err="1"/>
              <a:t>potvrdila</a:t>
            </a:r>
            <a:r>
              <a:rPr lang="sl-SI" b="1" dirty="0"/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Integralnu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prometnu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strategiju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Občine Borovnica</a:t>
            </a:r>
            <a:r>
              <a:rPr lang="sl-SI" b="1" dirty="0"/>
              <a:t>. Glavni </a:t>
            </a:r>
            <a:r>
              <a:rPr lang="sl-SI" b="1" dirty="0" err="1"/>
              <a:t>naglasci</a:t>
            </a:r>
            <a:r>
              <a:rPr lang="sl-SI" b="1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Očuvanje i </a:t>
            </a:r>
            <a:r>
              <a:rPr lang="sl-SI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povećanje</a:t>
            </a: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visokog</a:t>
            </a: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udjeal</a:t>
            </a: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javnega </a:t>
            </a:r>
            <a:r>
              <a:rPr lang="sl-SI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prijevoza</a:t>
            </a: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b="1" dirty="0"/>
              <a:t>kod izbire načina </a:t>
            </a:r>
            <a:r>
              <a:rPr lang="sl-SI" b="1" dirty="0" err="1"/>
              <a:t>prijevoza</a:t>
            </a:r>
            <a:r>
              <a:rPr lang="sl-SI" b="1" dirty="0"/>
              <a:t> na rad i obrazovanje (velika </a:t>
            </a:r>
            <a:r>
              <a:rPr lang="sl-SI" b="1" dirty="0" err="1"/>
              <a:t>većina</a:t>
            </a:r>
            <a:r>
              <a:rPr lang="sl-SI" b="1" dirty="0"/>
              <a:t> </a:t>
            </a:r>
            <a:r>
              <a:rPr lang="sl-SI" b="1" dirty="0" err="1"/>
              <a:t>djaka</a:t>
            </a:r>
            <a:r>
              <a:rPr lang="sl-SI" b="1" dirty="0"/>
              <a:t> i </a:t>
            </a:r>
            <a:r>
              <a:rPr lang="sl-SI" b="1" dirty="0" err="1"/>
              <a:t>študenata</a:t>
            </a:r>
            <a:r>
              <a:rPr lang="sl-SI" b="1" dirty="0"/>
              <a:t> i </a:t>
            </a:r>
            <a:r>
              <a:rPr lang="sl-SI" b="1" dirty="0" err="1"/>
              <a:t>okolo</a:t>
            </a:r>
            <a:r>
              <a:rPr lang="sl-SI" b="1" dirty="0"/>
              <a:t> polovina u Ljubljani </a:t>
            </a:r>
            <a:r>
              <a:rPr lang="sl-SI" b="1" dirty="0" err="1"/>
              <a:t>zapošljenih</a:t>
            </a:r>
            <a:r>
              <a:rPr lang="sl-SI" b="1" dirty="0"/>
              <a:t> </a:t>
            </a:r>
            <a:r>
              <a:rPr lang="sl-SI" b="1" dirty="0" err="1"/>
              <a:t>stanovnika</a:t>
            </a:r>
            <a:r>
              <a:rPr lang="sl-SI" b="1" dirty="0"/>
              <a:t>  na obrazovanja odnosno rad u Ljubljano vozi se </a:t>
            </a:r>
            <a:r>
              <a:rPr lang="sl-SI" b="1" dirty="0" err="1"/>
              <a:t>sa</a:t>
            </a:r>
            <a:r>
              <a:rPr lang="sl-SI" b="1" dirty="0"/>
              <a:t> vlakom ( 20 – 24 </a:t>
            </a:r>
            <a:r>
              <a:rPr lang="sl-SI" b="1" dirty="0" err="1"/>
              <a:t>putničkih</a:t>
            </a:r>
            <a:r>
              <a:rPr lang="sl-SI" b="1" dirty="0"/>
              <a:t> vozova dnevno na relaciji Borovnica – Ljubljana i </a:t>
            </a:r>
            <a:r>
              <a:rPr lang="sl-SI" b="1" dirty="0" err="1"/>
              <a:t>obrnuto</a:t>
            </a:r>
            <a:r>
              <a:rPr lang="sl-SI" b="1" dirty="0"/>
              <a:t>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Unapređenje</a:t>
            </a: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uslova</a:t>
            </a: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za </a:t>
            </a:r>
            <a:r>
              <a:rPr lang="sl-SI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intermodalnost</a:t>
            </a: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saobraćaja</a:t>
            </a:r>
            <a:r>
              <a:rPr lang="sl-SI" b="1" dirty="0"/>
              <a:t> </a:t>
            </a:r>
            <a:r>
              <a:rPr lang="sl-SI" b="1" dirty="0" err="1"/>
              <a:t>sa</a:t>
            </a:r>
            <a:r>
              <a:rPr lang="sl-SI" b="1" dirty="0"/>
              <a:t> </a:t>
            </a:r>
            <a:r>
              <a:rPr lang="sl-SI" b="1" dirty="0" err="1"/>
              <a:t>izgradnjom</a:t>
            </a:r>
            <a:r>
              <a:rPr lang="sl-SI" b="1" dirty="0"/>
              <a:t> P+R in B+R kod </a:t>
            </a:r>
            <a:r>
              <a:rPr lang="sl-SI" b="1" dirty="0" err="1"/>
              <a:t>želejezničke</a:t>
            </a:r>
            <a:r>
              <a:rPr lang="sl-SI" b="1" dirty="0"/>
              <a:t> stanice Borovnica </a:t>
            </a:r>
            <a:r>
              <a:rPr lang="sl-SI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</a:t>
            </a: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sl-SI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somodalnosti</a:t>
            </a: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b="1" dirty="0" err="1"/>
              <a:t>sa</a:t>
            </a:r>
            <a:r>
              <a:rPr lang="sl-SI" b="1" dirty="0"/>
              <a:t> </a:t>
            </a:r>
            <a:r>
              <a:rPr lang="sl-SI" b="1" dirty="0" err="1"/>
              <a:t>povećanjem</a:t>
            </a:r>
            <a:r>
              <a:rPr lang="sl-SI" b="1" dirty="0"/>
              <a:t> kapaciteta za </a:t>
            </a:r>
            <a:r>
              <a:rPr lang="sl-SI" b="1" dirty="0" err="1"/>
              <a:t>prijevoz</a:t>
            </a:r>
            <a:r>
              <a:rPr lang="sl-SI" b="1" dirty="0"/>
              <a:t> bicikla na </a:t>
            </a:r>
            <a:r>
              <a:rPr lang="sl-SI" b="1" dirty="0" err="1"/>
              <a:t>vozovima</a:t>
            </a:r>
            <a:r>
              <a:rPr lang="sl-SI" b="1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Unapređenjem</a:t>
            </a: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cestovne</a:t>
            </a: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veze do Vrhnike </a:t>
            </a:r>
            <a:r>
              <a:rPr lang="sl-SI" i="1" dirty="0"/>
              <a:t>(</a:t>
            </a:r>
            <a:r>
              <a:rPr lang="sl-SI" i="1" dirty="0" err="1"/>
              <a:t>priključci</a:t>
            </a:r>
            <a:r>
              <a:rPr lang="sl-SI" i="1" dirty="0"/>
              <a:t> na AP) </a:t>
            </a:r>
            <a:r>
              <a:rPr lang="sl-SI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izgradnjom</a:t>
            </a: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obvozne ceste </a:t>
            </a:r>
            <a:r>
              <a:rPr lang="sl-SI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izvan</a:t>
            </a: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kompleksa </a:t>
            </a:r>
            <a:r>
              <a:rPr lang="sl-SI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Tehnikog</a:t>
            </a: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Muzeja Slovenije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Bistri</a:t>
            </a:r>
            <a:r>
              <a:rPr lang="sl-SI" b="1" dirty="0"/>
              <a:t>, </a:t>
            </a:r>
            <a:r>
              <a:rPr lang="sl-SI" b="1" dirty="0" err="1"/>
              <a:t>što</a:t>
            </a:r>
            <a:r>
              <a:rPr lang="sl-SI" b="1" dirty="0"/>
              <a:t> je u isto doba i </a:t>
            </a:r>
            <a:r>
              <a:rPr lang="sl-SI" b="1" dirty="0" err="1"/>
              <a:t>uslov</a:t>
            </a:r>
            <a:r>
              <a:rPr lang="sl-SI" b="1" dirty="0"/>
              <a:t> za </a:t>
            </a:r>
            <a:r>
              <a:rPr lang="sl-SI" b="1" dirty="0" err="1"/>
              <a:t>izgradnju</a:t>
            </a:r>
            <a:r>
              <a:rPr lang="sl-SI" b="1" dirty="0"/>
              <a:t> </a:t>
            </a:r>
            <a:r>
              <a:rPr lang="sl-SI" b="1" dirty="0" err="1"/>
              <a:t>bezopasne</a:t>
            </a:r>
            <a:r>
              <a:rPr lang="sl-SI" b="1" dirty="0"/>
              <a:t> i direktne </a:t>
            </a:r>
            <a:r>
              <a:rPr lang="sl-SI" b="1" dirty="0" err="1"/>
              <a:t>biciklističke</a:t>
            </a:r>
            <a:r>
              <a:rPr lang="sl-SI" b="1" dirty="0"/>
              <a:t> veze </a:t>
            </a:r>
            <a:r>
              <a:rPr lang="sl-SI" b="1" dirty="0" err="1"/>
              <a:t>između</a:t>
            </a:r>
            <a:r>
              <a:rPr lang="sl-SI" b="1" dirty="0"/>
              <a:t> Borovnice, Bistre i Vrhnike.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C57C386-26EC-4256-B5FE-4B55944471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1" t="-830" r="27973" b="-415"/>
          <a:stretch/>
        </p:blipFill>
        <p:spPr>
          <a:xfrm>
            <a:off x="9646562" y="2100069"/>
            <a:ext cx="2545438" cy="378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46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4434" y="0"/>
            <a:ext cx="11270066" cy="1208868"/>
          </a:xfrm>
        </p:spPr>
        <p:txBody>
          <a:bodyPr/>
          <a:lstStyle/>
          <a:p>
            <a:r>
              <a:rPr lang="sl-SI" dirty="0"/>
              <a:t>Integralna prometna strategija (SUMP) Občine Borovnica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99563" y="1542289"/>
            <a:ext cx="8846713" cy="489714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Izgradnjo infrastrukture za bicikliste i </a:t>
            </a:r>
            <a:r>
              <a:rPr lang="sl-SI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pješake</a:t>
            </a: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			    </a:t>
            </a:r>
            <a:r>
              <a:rPr lang="sl-SI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</a:t>
            </a: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regionalnu</a:t>
            </a: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cestu</a:t>
            </a: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sl-SI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rijeku</a:t>
            </a: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Borovniščicu</a:t>
            </a:r>
            <a:r>
              <a:rPr lang="sl-SI" b="1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Izgradnja </a:t>
            </a:r>
            <a:r>
              <a:rPr lang="sl-SI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manjkajučih</a:t>
            </a: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djelova</a:t>
            </a: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hodnika za </a:t>
            </a:r>
            <a:r>
              <a:rPr lang="sl-SI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pješake</a:t>
            </a: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Borovnici.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Eliminacija kritičnih </a:t>
            </a:r>
            <a:r>
              <a:rPr lang="sl-SI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mjesta</a:t>
            </a: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</a:t>
            </a:r>
            <a:r>
              <a:rPr lang="sl-SI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pješačkim</a:t>
            </a: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prelazima</a:t>
            </a:r>
            <a:endParaRPr lang="sl-SI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Obnova občinskih cesta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Rekonstrukcija </a:t>
            </a:r>
            <a:r>
              <a:rPr lang="sl-SI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cestovne</a:t>
            </a: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infrastrukture u 				          </a:t>
            </a:r>
            <a:r>
              <a:rPr lang="sl-SI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zanatno-poduzetničkoj</a:t>
            </a: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zoni Struge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PROMJENA MOBILNOSTNIH NAVIKA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PROMOCIJA ODRŽIVE MOBILNOSTI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b="1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C59DF02-666B-48F3-88DB-D5E6760770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084" y="1515168"/>
            <a:ext cx="3822916" cy="254861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3EA4084-6619-4ED3-9CF3-C3F8D7EB6C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243" y="4397199"/>
            <a:ext cx="4374757" cy="246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77319"/>
      </p:ext>
    </p:extLst>
  </p:cSld>
  <p:clrMapOvr>
    <a:masterClrMapping/>
  </p:clrMapOvr>
</p:sld>
</file>

<file path=ppt/theme/theme1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lcome to PowerPoint_TP102923943" id="{518CF3E5-C303-447C-8CB9-ABCF174F372F}" vid="{512973A5-4C10-451B-82FC-D9DE2FED4A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D8DBC0A1-66E1-4B9D-88C2-9B3A32A214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Dobrodošli v PowerPointu</Template>
  <TotalTime>0</TotalTime>
  <Words>1605</Words>
  <Application>Microsoft Office PowerPoint</Application>
  <PresentationFormat>Širokozaslonsko</PresentationFormat>
  <Paragraphs>128</Paragraphs>
  <Slides>21</Slides>
  <Notes>3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21</vt:i4>
      </vt:variant>
    </vt:vector>
  </HeadingPairs>
  <TitlesOfParts>
    <vt:vector size="26" baseType="lpstr">
      <vt:lpstr>Arial</vt:lpstr>
      <vt:lpstr>Calibri</vt:lpstr>
      <vt:lpstr>Segoe UI</vt:lpstr>
      <vt:lpstr>Segoe UI Light</vt:lpstr>
      <vt:lpstr>WelcomeDoc</vt:lpstr>
      <vt:lpstr>Što još treba da občina Borovnica postaje uzor održive ruralne mobilnosti?</vt:lpstr>
      <vt:lpstr>Osnovni podatki o Občini Borovnica </vt:lpstr>
      <vt:lpstr>Kratka istorija Borovnice - I</vt:lpstr>
      <vt:lpstr>Kratka istorija Borovnice – II (1850 - 1945)</vt:lpstr>
      <vt:lpstr>Kratka istorija Borovnice – III (20, stoletje)</vt:lpstr>
      <vt:lpstr>Značaj željeznice za razvoj Borovnice </vt:lpstr>
      <vt:lpstr>Pomen železnice za Borovnico danes</vt:lpstr>
      <vt:lpstr>Integralna prometna strategija (SUMP) Občine Borovnica</vt:lpstr>
      <vt:lpstr>Integralna prometna strategija (SUMP) Občine Borovnica</vt:lpstr>
      <vt:lpstr>Aktivnosti na osnovi CPS Občine Borovnica I</vt:lpstr>
      <vt:lpstr>P+R IN B+R NA ŽELEZNIČKOJ STANICI BOROVNICA</vt:lpstr>
      <vt:lpstr>Aktivnosti na osnovi CPS Občine Borovnica II</vt:lpstr>
      <vt:lpstr>PowerPointova predstavitev</vt:lpstr>
      <vt:lpstr>Aktivnosti na osnovi CPS Občine Borovnica III</vt:lpstr>
      <vt:lpstr>Aktivnosti na osnovu CPS Borovnice IV</vt:lpstr>
      <vt:lpstr>Glavni izzazovi</vt:lpstr>
      <vt:lpstr>Kako pristupiti uvođenju i sporvođenju „mekih mjera“?</vt:lpstr>
      <vt:lpstr>Razvitak bicilističkog turizma</vt:lpstr>
      <vt:lpstr>Potenciali biciklističkog turizma u občini Borovnica</vt:lpstr>
      <vt:lpstr>Razvoj biciklstičkog i inter-modalnoga održivog turizma na Ljubljanskoj bari</vt:lpstr>
      <vt:lpstr>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2016-02-04T08:36:58Z</dcterms:created>
  <dcterms:modified xsi:type="dcterms:W3CDTF">2021-09-27T06:03:33Z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TC029239449991</vt:lpwstr>
  </property>
</Properties>
</file>